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11" r:id="rId2"/>
    <p:sldId id="322" r:id="rId3"/>
    <p:sldId id="335" r:id="rId4"/>
    <p:sldId id="464" r:id="rId5"/>
    <p:sldId id="488" r:id="rId6"/>
    <p:sldId id="489" r:id="rId7"/>
    <p:sldId id="625" r:id="rId8"/>
    <p:sldId id="626" r:id="rId9"/>
    <p:sldId id="317" r:id="rId10"/>
    <p:sldId id="318" r:id="rId11"/>
    <p:sldId id="393" r:id="rId12"/>
    <p:sldId id="627" r:id="rId13"/>
    <p:sldId id="319" r:id="rId14"/>
    <p:sldId id="62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_FB_Private" initials="K" lastIdx="23" clrIdx="0">
    <p:extLst/>
  </p:cmAuthor>
  <p:cmAuthor id="2" name="Microsoft Office User" initials="MOU"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C5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7"/>
    <p:restoredTop sz="86228"/>
  </p:normalViewPr>
  <p:slideViewPr>
    <p:cSldViewPr snapToGrid="0" snapToObjects="1">
      <p:cViewPr varScale="1">
        <p:scale>
          <a:sx n="68" d="100"/>
          <a:sy n="68" d="100"/>
        </p:scale>
        <p:origin x="936" y="192"/>
      </p:cViewPr>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0T20:52:10.966" idx="6">
    <p:pos x="10" y="10"/>
    <p:text>Brad -- are these in brand colors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4E122BE6-D8AA-0D4B-B5D7-5FCA66931AEF}" type="datetimeFigureOut">
              <a:rPr lang="en-US" smtClean="0"/>
              <a:pPr/>
              <a:t>10/18/18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E8350518-DE91-E84F-893F-B44B6B2269C1}" type="slidenum">
              <a:rPr lang="en-US" smtClean="0"/>
              <a:pPr/>
              <a:t>‹#›</a:t>
            </a:fld>
            <a:endParaRPr lang="en-US" dirty="0"/>
          </a:p>
        </p:txBody>
      </p:sp>
    </p:spTree>
    <p:extLst>
      <p:ext uri="{BB962C8B-B14F-4D97-AF65-F5344CB8AC3E}">
        <p14:creationId xmlns:p14="http://schemas.microsoft.com/office/powerpoint/2010/main" val="7157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1</a:t>
            </a:fld>
            <a:endParaRPr lang="en-US" dirty="0"/>
          </a:p>
        </p:txBody>
      </p:sp>
    </p:spTree>
    <p:extLst>
      <p:ext uri="{BB962C8B-B14F-4D97-AF65-F5344CB8AC3E}">
        <p14:creationId xmlns:p14="http://schemas.microsoft.com/office/powerpoint/2010/main" val="317571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In the second part of the exercise, we will identify the future priorities in the region by thinking about where resources should be directed to achieve our vision for the region. Using the same pie chart and working together in your small groups, allocate 20 red dots, according to how you believe resources </a:t>
            </a:r>
            <a:r>
              <a:rPr lang="en-US" i="1" dirty="0"/>
              <a:t>should </a:t>
            </a:r>
            <a:r>
              <a:rPr lang="en-US" i="0" dirty="0"/>
              <a:t>be directed</a:t>
            </a:r>
            <a:r>
              <a:rPr lang="en-US" dirty="0"/>
              <a:t>. </a:t>
            </a:r>
          </a:p>
          <a:p>
            <a:pPr marL="171450" indent="-171450">
              <a:buFont typeface="Arial" panose="020B0604020202020204" pitchFamily="34" charset="0"/>
              <a:buChar char="•"/>
            </a:pPr>
            <a:r>
              <a:rPr lang="en-US" dirty="0"/>
              <a:t>Resources include money, in-kind, and volunteer time</a:t>
            </a:r>
          </a:p>
          <a:p>
            <a:pPr marL="171450" indent="-171450">
              <a:buFont typeface="Arial" panose="020B0604020202020204" pitchFamily="34" charset="0"/>
              <a:buChar char="•"/>
            </a:pPr>
            <a:r>
              <a:rPr lang="en-US" dirty="0"/>
              <a:t>Consider efforts outside your realm of control, including things done by other organizations</a:t>
            </a:r>
          </a:p>
          <a:p>
            <a:pPr marL="171450" indent="-171450">
              <a:buFont typeface="Arial" panose="020B0604020202020204" pitchFamily="34" charset="0"/>
              <a:buChar char="•"/>
            </a:pPr>
            <a:r>
              <a:rPr lang="en-US" dirty="0"/>
              <a:t>Assume that you are spending some base level in all categories and use the dots to characterize relative resources </a:t>
            </a:r>
          </a:p>
        </p:txBody>
      </p:sp>
      <p:sp>
        <p:nvSpPr>
          <p:cNvPr id="4" name="Slide Number Placeholder 3"/>
          <p:cNvSpPr>
            <a:spLocks noGrp="1"/>
          </p:cNvSpPr>
          <p:nvPr>
            <p:ph type="sldNum" sz="quarter" idx="5"/>
          </p:nvPr>
        </p:nvSpPr>
        <p:spPr/>
        <p:txBody>
          <a:bodyPr/>
          <a:lstStyle/>
          <a:p>
            <a:fld id="{E8350518-DE91-E84F-893F-B44B6B2269C1}" type="slidenum">
              <a:rPr lang="en-US" smtClean="0"/>
              <a:pPr/>
              <a:t>10</a:t>
            </a:fld>
            <a:endParaRPr lang="en-US" dirty="0"/>
          </a:p>
        </p:txBody>
      </p:sp>
    </p:spTree>
    <p:extLst>
      <p:ext uri="{BB962C8B-B14F-4D97-AF65-F5344CB8AC3E}">
        <p14:creationId xmlns:p14="http://schemas.microsoft.com/office/powerpoint/2010/main" val="214514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INSTRUCTIONS FOR FACILITATORS:</a:t>
            </a:r>
          </a:p>
          <a:p>
            <a:endParaRPr lang="en-US" i="0" dirty="0"/>
          </a:p>
          <a:p>
            <a:r>
              <a:rPr lang="en-US" i="0" dirty="0"/>
              <a:t>You may need more than 15 minutes for this break depending on the amount of help you have and the number of teams.</a:t>
            </a:r>
          </a:p>
          <a:p>
            <a:endParaRPr lang="en-US" i="0" dirty="0"/>
          </a:p>
          <a:p>
            <a:r>
              <a:rPr lang="en-US" i="0" dirty="0"/>
              <a:t>Invite participants to do a gallery walk to look at the results of other teams.  </a:t>
            </a:r>
          </a:p>
          <a:p>
            <a:endParaRPr lang="en-US" dirty="0"/>
          </a:p>
          <a:p>
            <a:r>
              <a:rPr lang="en-US" dirty="0"/>
              <a:t>Use this breaktime to summarize all the dots on the poster at the front of the room. One way to do this:</a:t>
            </a:r>
          </a:p>
          <a:p>
            <a:pPr marL="171450" indent="-171450">
              <a:buFont typeface="Arial" panose="020B0604020202020204" pitchFamily="34" charset="0"/>
              <a:buChar char="•"/>
            </a:pPr>
            <a:r>
              <a:rPr lang="en-US" dirty="0"/>
              <a:t>Record the number of red and blue dots on each poster for each group (this can be helpful to have handy during the debrief, so you are encouraged to use red and blue markers and record the individual numbers and the totals on the pie chart so you can see it during the debrief)</a:t>
            </a:r>
          </a:p>
          <a:p>
            <a:pPr marL="171450" indent="-171450">
              <a:buFont typeface="Arial" panose="020B0604020202020204" pitchFamily="34" charset="0"/>
              <a:buChar char="•"/>
            </a:pPr>
            <a:r>
              <a:rPr lang="en-US" dirty="0"/>
              <a:t>Stick the appropriate number of blue and then red stickies on each category to represent the total from all working groups. </a:t>
            </a:r>
          </a:p>
          <a:p>
            <a:pPr marL="171450" indent="-171450">
              <a:buFont typeface="Arial" panose="020B0604020202020204" pitchFamily="34" charset="0"/>
              <a:buChar char="•"/>
            </a:pPr>
            <a:r>
              <a:rPr lang="en-US" dirty="0"/>
              <a:t>Don’t </a:t>
            </a:r>
            <a:r>
              <a:rPr lang="en-US"/>
              <a:t>forget belonging </a:t>
            </a:r>
            <a:r>
              <a:rPr lang="en-US" dirty="0"/>
              <a:t>and civic muscle.</a:t>
            </a:r>
          </a:p>
          <a:p>
            <a:pPr marL="171450" indent="-171450">
              <a:buFont typeface="Arial" panose="020B0604020202020204" pitchFamily="34" charset="0"/>
              <a:buChar char="•"/>
            </a:pPr>
            <a:r>
              <a:rPr lang="en-US" dirty="0"/>
              <a:t>Identify the following in some way:</a:t>
            </a:r>
          </a:p>
          <a:p>
            <a:pPr marL="628650" lvl="1" indent="-171450">
              <a:buFont typeface="Arial" panose="020B0604020202020204" pitchFamily="34" charset="0"/>
              <a:buChar char="•"/>
            </a:pPr>
            <a:r>
              <a:rPr lang="en-US" dirty="0"/>
              <a:t>Items for which there was a big reduction in the number of stickies from blue to red</a:t>
            </a:r>
          </a:p>
          <a:p>
            <a:pPr marL="628650" lvl="1" indent="-171450">
              <a:buFont typeface="Arial" panose="020B0604020202020204" pitchFamily="34" charset="0"/>
              <a:buChar char="•"/>
            </a:pPr>
            <a:r>
              <a:rPr lang="en-US" dirty="0"/>
              <a:t>Items for which there was a big increase in number of stickies from blue to red</a:t>
            </a:r>
          </a:p>
          <a:p>
            <a:pPr marL="628650" lvl="1" indent="-171450">
              <a:buFont typeface="Arial" panose="020B0604020202020204" pitchFamily="34" charset="0"/>
              <a:buChar char="•"/>
            </a:pPr>
            <a:r>
              <a:rPr lang="en-US" dirty="0"/>
              <a:t>Items for which there were major differences across teams in the number of blue or red stickies</a:t>
            </a:r>
          </a:p>
          <a:p>
            <a:pPr marL="171450" lvl="0" indent="-171450">
              <a:buFont typeface="Arial" panose="020B0604020202020204" pitchFamily="34" charset="0"/>
              <a:buChar char="•"/>
            </a:pPr>
            <a:r>
              <a:rPr lang="en-US" dirty="0"/>
              <a:t>Make note of whether there were major changes that took place between the blue and the red round.</a:t>
            </a:r>
          </a:p>
          <a:p>
            <a:endParaRPr lang="en-US" dirty="0"/>
          </a:p>
        </p:txBody>
      </p:sp>
      <p:sp>
        <p:nvSpPr>
          <p:cNvPr id="4" name="Slide Number Placeholder 3"/>
          <p:cNvSpPr>
            <a:spLocks noGrp="1"/>
          </p:cNvSpPr>
          <p:nvPr>
            <p:ph type="sldNum" sz="quarter" idx="10"/>
          </p:nvPr>
        </p:nvSpPr>
        <p:spPr/>
        <p:txBody>
          <a:bodyPr/>
          <a:lstStyle/>
          <a:p>
            <a:fld id="{7F3A66E6-5173-3244-9932-6FDB07E7D78F}" type="slidenum">
              <a:rPr lang="en-US" smtClean="0"/>
              <a:t>11</a:t>
            </a:fld>
            <a:endParaRPr lang="en-US"/>
          </a:p>
        </p:txBody>
      </p:sp>
    </p:spTree>
    <p:extLst>
      <p:ext uri="{BB962C8B-B14F-4D97-AF65-F5344CB8AC3E}">
        <p14:creationId xmlns:p14="http://schemas.microsoft.com/office/powerpoint/2010/main" val="281134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FACILITATOR INSTRUCTIONS:</a:t>
            </a:r>
          </a:p>
          <a:p>
            <a:pPr marL="0" indent="0">
              <a:buFontTx/>
              <a:buNone/>
            </a:pPr>
            <a:endParaRPr lang="en-US" dirty="0"/>
          </a:p>
          <a:p>
            <a:pPr marL="0" indent="0">
              <a:buFontTx/>
              <a:buNone/>
            </a:pPr>
            <a:r>
              <a:rPr lang="en-US" dirty="0"/>
              <a:t>Conduct a straw poll to gauge the group’s reaction to the exercise. </a:t>
            </a:r>
          </a:p>
        </p:txBody>
      </p:sp>
      <p:sp>
        <p:nvSpPr>
          <p:cNvPr id="4" name="Slide Number Placeholder 3"/>
          <p:cNvSpPr>
            <a:spLocks noGrp="1"/>
          </p:cNvSpPr>
          <p:nvPr>
            <p:ph type="sldNum" sz="quarter" idx="5"/>
          </p:nvPr>
        </p:nvSpPr>
        <p:spPr/>
        <p:txBody>
          <a:bodyPr/>
          <a:lstStyle/>
          <a:p>
            <a:fld id="{E8350518-DE91-E84F-893F-B44B6B2269C1}" type="slidenum">
              <a:rPr lang="en-US" smtClean="0"/>
              <a:pPr/>
              <a:t>12</a:t>
            </a:fld>
            <a:endParaRPr lang="en-US" dirty="0"/>
          </a:p>
        </p:txBody>
      </p:sp>
    </p:spTree>
    <p:extLst>
      <p:ext uri="{BB962C8B-B14F-4D97-AF65-F5344CB8AC3E}">
        <p14:creationId xmlns:p14="http://schemas.microsoft.com/office/powerpoint/2010/main" val="1932920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FACILITATOR INSTRUCTIONS: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discussion should be led by the facilitator, but the goal is to elicit responses from the group.</a:t>
            </a:r>
          </a:p>
          <a:p>
            <a:pPr marL="0" indent="0">
              <a:buFont typeface="Arial" panose="020B0604020202020204" pitchFamily="34" charset="0"/>
              <a:buNone/>
            </a:pPr>
            <a:endParaRPr lang="en-US"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tend to find that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Overall CURRENT spending emphasizes urgent services and DESIRED spending emphasizes vital conditions</a:t>
            </a:r>
            <a:r>
              <a:rPr lang="en-US" baseline="0" dirty="0"/>
              <a:t>—</a:t>
            </a:r>
            <a:r>
              <a:rPr lang="en-US" dirty="0"/>
              <a:t>which is a strong point you will want to elicit from the group.</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small number of things that are currently being focused on and they are usually urgent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a small number of things that the group would like to focus on in the future.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there are connections between things they want to reduce and what they want to increase (i.e., increasing jobs will lead to a reduction in the need for homeless services)—it is useful to point this out.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Sometimes they may desire to get rid of something, but not be increasing anything to help do that</a:t>
            </a:r>
            <a:r>
              <a:rPr lang="en-US" baseline="0" dirty="0"/>
              <a:t>—</a:t>
            </a:r>
            <a:r>
              <a:rPr lang="en-US" dirty="0"/>
              <a:t>also worth pointing out.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sure to reflect on what this means for the group moving forward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they need to invite new people to the table?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they need to find new funding sources?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they need to build new skills in the community to address new areas?</a:t>
            </a:r>
          </a:p>
          <a:p>
            <a:pPr marL="342900" indent="-342900">
              <a:buFont typeface="Arial" panose="020B0604020202020204" pitchFamily="34" charset="0"/>
              <a:buChar char="•"/>
            </a:pPr>
            <a:endParaRPr lang="en-US" dirty="0"/>
          </a:p>
          <a:p>
            <a:pPr marL="342900" indent="-342900">
              <a:buFontTx/>
              <a:buAutoNum type="arabicPeriod"/>
            </a:pPr>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13</a:t>
            </a:fld>
            <a:endParaRPr lang="en-US" dirty="0"/>
          </a:p>
        </p:txBody>
      </p:sp>
    </p:spTree>
    <p:extLst>
      <p:ext uri="{BB962C8B-B14F-4D97-AF65-F5344CB8AC3E}">
        <p14:creationId xmlns:p14="http://schemas.microsoft.com/office/powerpoint/2010/main" val="11623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INSTRUCTIONS:</a:t>
            </a:r>
          </a:p>
          <a:p>
            <a:endParaRPr lang="en-US" dirty="0"/>
          </a:p>
          <a:p>
            <a:r>
              <a:rPr lang="en-US" dirty="0"/>
              <a:t>We find that it most effective to have leadership present what they have heard as the implications and next steps for the group. We typically find that this exercise prompts the following kinds of implications:</a:t>
            </a:r>
          </a:p>
          <a:p>
            <a:pPr marL="171450" indent="-171450">
              <a:buFont typeface="Arial" panose="020B0604020202020204" pitchFamily="34" charset="0"/>
              <a:buChar char="•"/>
            </a:pPr>
            <a:r>
              <a:rPr lang="en-US" dirty="0"/>
              <a:t>New partnerships: In order to redirect energies to new programs and initiatives, you may find that you need to bring new partners to the table.</a:t>
            </a:r>
          </a:p>
          <a:p>
            <a:pPr marL="171450" indent="-171450">
              <a:buFont typeface="Arial" panose="020B0604020202020204" pitchFamily="34" charset="0"/>
              <a:buChar char="•"/>
            </a:pPr>
            <a:r>
              <a:rPr lang="en-US" dirty="0"/>
              <a:t>Timing: This exercise may reveal that you should be directing resources toward a number of different portfolio options. In that case, there may be questions about timing: in what order should you pursue these new strategy options?</a:t>
            </a:r>
          </a:p>
          <a:p>
            <a:pPr marL="171450" indent="-171450">
              <a:buFont typeface="Arial" panose="020B0604020202020204" pitchFamily="34" charset="0"/>
              <a:buChar char="•"/>
            </a:pPr>
            <a:r>
              <a:rPr lang="en-US" dirty="0"/>
              <a:t>Financial support: In addition to timing, you will want to consider how you will fund the new work you are proposing in the region</a:t>
            </a:r>
          </a:p>
          <a:p>
            <a:pPr marL="171450" indent="-171450">
              <a:buFont typeface="Arial" panose="020B0604020202020204" pitchFamily="34" charset="0"/>
              <a:buChar char="•"/>
            </a:pPr>
            <a:r>
              <a:rPr lang="en-US" dirty="0"/>
              <a:t>There may be other questions or avenues for further exploration that you discover over the course of this exercise, and you should also name those here.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 do not need to answer these questions within the confines of this exercise, but it is valuable to end the exercise by identifying the next steps that you will need to take together. </a:t>
            </a:r>
          </a:p>
        </p:txBody>
      </p:sp>
      <p:sp>
        <p:nvSpPr>
          <p:cNvPr id="4" name="Slide Number Placeholder 3"/>
          <p:cNvSpPr>
            <a:spLocks noGrp="1"/>
          </p:cNvSpPr>
          <p:nvPr>
            <p:ph type="sldNum" sz="quarter" idx="5"/>
          </p:nvPr>
        </p:nvSpPr>
        <p:spPr/>
        <p:txBody>
          <a:bodyPr/>
          <a:lstStyle/>
          <a:p>
            <a:fld id="{E8350518-DE91-E84F-893F-B44B6B2269C1}" type="slidenum">
              <a:rPr lang="en-US" smtClean="0"/>
              <a:pPr/>
              <a:t>14</a:t>
            </a:fld>
            <a:endParaRPr lang="en-US" dirty="0"/>
          </a:p>
        </p:txBody>
      </p:sp>
    </p:spTree>
    <p:extLst>
      <p:ext uri="{BB962C8B-B14F-4D97-AF65-F5344CB8AC3E}">
        <p14:creationId xmlns:p14="http://schemas.microsoft.com/office/powerpoint/2010/main" val="239683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2</a:t>
            </a:fld>
            <a:endParaRPr lang="en-US" dirty="0"/>
          </a:p>
        </p:txBody>
      </p:sp>
    </p:spTree>
    <p:extLst>
      <p:ext uri="{BB962C8B-B14F-4D97-AF65-F5344CB8AC3E}">
        <p14:creationId xmlns:p14="http://schemas.microsoft.com/office/powerpoint/2010/main" val="257662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Insert your value proposition or challenge here.</a:t>
            </a:r>
          </a:p>
          <a:p>
            <a:endParaRPr lang="en-US" dirty="0"/>
          </a:p>
          <a:p>
            <a:r>
              <a:rPr lang="en-US" dirty="0"/>
              <a:t>TALKING POINTS (if you use this more general slide):</a:t>
            </a:r>
          </a:p>
          <a:p>
            <a:endParaRPr lang="en-US" dirty="0"/>
          </a:p>
          <a:p>
            <a:pPr marL="171450" indent="-171450">
              <a:buFont typeface="Arial" panose="020B0604020202020204" pitchFamily="34" charset="0"/>
              <a:buChar char="•"/>
            </a:pPr>
            <a:r>
              <a:rPr lang="en-US" dirty="0"/>
              <a:t>In the average American town, we are facing a variety of challenges leading to poor health. (Slowly read through the list)</a:t>
            </a:r>
          </a:p>
          <a:p>
            <a:pPr marL="171450" indent="-171450">
              <a:buFont typeface="Arial" panose="020B0604020202020204" pitchFamily="34" charset="0"/>
              <a:buChar char="•"/>
            </a:pPr>
            <a:r>
              <a:rPr lang="en-US" dirty="0"/>
              <a:t>In what ways is our region experiencing these same challenges?</a:t>
            </a:r>
          </a:p>
          <a:p>
            <a:pPr marL="171450" indent="-171450">
              <a:buFont typeface="Arial" panose="020B0604020202020204" pitchFamily="34" charset="0"/>
              <a:buChar char="•"/>
            </a:pPr>
            <a:r>
              <a:rPr lang="en-US" dirty="0"/>
              <a:t>In what ways is our region different? (Differences might include declining population, influx of young people for tech jobs, etc.). </a:t>
            </a:r>
          </a:p>
          <a:p>
            <a:pPr marL="171450" indent="-171450">
              <a:buFont typeface="Arial" panose="020B0604020202020204" pitchFamily="34" charset="0"/>
              <a:buChar char="•"/>
            </a:pPr>
            <a:r>
              <a:rPr lang="en-US" dirty="0"/>
              <a:t>Many regions are making efforts to improve these conditions. They each have an implicit – if not a stated – strategy for doing so, the sum of interventions being enacted across the region. </a:t>
            </a:r>
          </a:p>
          <a:p>
            <a:pPr marL="171450" indent="-171450">
              <a:buFont typeface="Arial" panose="020B0604020202020204" pitchFamily="34" charset="0"/>
              <a:buChar char="•"/>
            </a:pPr>
            <a:r>
              <a:rPr lang="en-US" dirty="0"/>
              <a:t>Today we are going to explore and assess the strategy that is currently in place for our region.</a:t>
            </a:r>
          </a:p>
        </p:txBody>
      </p:sp>
      <p:sp>
        <p:nvSpPr>
          <p:cNvPr id="4" name="Slide Number Placeholder 3"/>
          <p:cNvSpPr>
            <a:spLocks noGrp="1"/>
          </p:cNvSpPr>
          <p:nvPr>
            <p:ph type="sldNum" sz="quarter" idx="10"/>
          </p:nvPr>
        </p:nvSpPr>
        <p:spPr/>
        <p:txBody>
          <a:bodyPr/>
          <a:lstStyle/>
          <a:p>
            <a:fld id="{7F3A66E6-5173-3244-9932-6FDB07E7D78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488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TALKING POINTS:</a:t>
            </a:r>
          </a:p>
          <a:p>
            <a:endParaRPr lang="en-US" dirty="0"/>
          </a:p>
          <a:p>
            <a:r>
              <a:rPr lang="en-US" dirty="0"/>
              <a:t>But first, let’s get a handle on the types of things that communities are doing</a:t>
            </a:r>
            <a:r>
              <a:rPr lang="en-US" dirty="0" smtClean="0"/>
              <a:t>:</a:t>
            </a:r>
          </a:p>
          <a:p>
            <a:endParaRPr lang="en-US" dirty="0" smtClean="0"/>
          </a:p>
          <a:p>
            <a:r>
              <a:rPr lang="en-US" dirty="0" smtClean="0"/>
              <a:t>But first, let’s get a handle on the types of things that communities are doing:</a:t>
            </a:r>
          </a:p>
          <a:p>
            <a:pPr marL="171450" indent="-171450">
              <a:buFont typeface="Arial" charset="0"/>
              <a:buChar char="•"/>
            </a:pPr>
            <a:r>
              <a:rPr lang="en-US" dirty="0" smtClean="0"/>
              <a:t>In many regions there are grave threats to well-being. And these regions are under intense pressure to maintain urgent services: </a:t>
            </a:r>
            <a:r>
              <a:rPr lang="en-US" sz="1200" b="0" dirty="0" smtClean="0"/>
              <a:t>acute care for illness or injury,</a:t>
            </a:r>
            <a:r>
              <a:rPr lang="en-US" sz="1200" b="0" baseline="0" dirty="0" smtClean="0"/>
              <a:t> a</a:t>
            </a:r>
            <a:r>
              <a:rPr lang="en-US" sz="1200" b="0" dirty="0" smtClean="0"/>
              <a:t>ddiction treatment and recovery,</a:t>
            </a:r>
            <a:r>
              <a:rPr lang="en-US" sz="1200" b="0" baseline="0" dirty="0" smtClean="0"/>
              <a:t> c</a:t>
            </a:r>
            <a:r>
              <a:rPr lang="en-US" sz="1200" b="0" dirty="0" smtClean="0"/>
              <a:t>riminal justice, emergency response,</a:t>
            </a:r>
            <a:r>
              <a:rPr lang="en-US" sz="1200" b="0" baseline="0" dirty="0" smtClean="0"/>
              <a:t> e</a:t>
            </a:r>
            <a:r>
              <a:rPr lang="en-US" sz="1200" b="0" dirty="0" smtClean="0"/>
              <a:t>nvironmental cleanup,</a:t>
            </a:r>
            <a:r>
              <a:rPr lang="en-US" sz="1200" b="0" baseline="0" dirty="0" smtClean="0"/>
              <a:t> u</a:t>
            </a:r>
            <a:r>
              <a:rPr lang="en-US" sz="1200" b="0" dirty="0" smtClean="0"/>
              <a:t>nemployment, income assistance,</a:t>
            </a:r>
            <a:r>
              <a:rPr lang="en-US" sz="1200" b="0" baseline="0" dirty="0" smtClean="0"/>
              <a:t> and h</a:t>
            </a:r>
            <a:r>
              <a:rPr lang="en-US" sz="1200" b="0" dirty="0" smtClean="0"/>
              <a:t>omeless services.</a:t>
            </a:r>
          </a:p>
          <a:p>
            <a:pPr marL="171450" indent="-171450">
              <a:buFont typeface="Arial" panose="020B0604020202020204" pitchFamily="34" charset="0"/>
              <a:buChar char="•"/>
            </a:pPr>
            <a:r>
              <a:rPr lang="en-US" dirty="0" smtClean="0"/>
              <a:t>They have developed a robust set of services to address those urgent needs, CARING for those that need help.</a:t>
            </a:r>
            <a:r>
              <a:rPr lang="en-US" baseline="0" dirty="0" smtClean="0"/>
              <a:t> </a:t>
            </a:r>
            <a:r>
              <a:rPr lang="en-US" dirty="0" smtClean="0"/>
              <a:t>An alternative is to invest in vital conditions, like:</a:t>
            </a:r>
            <a:r>
              <a:rPr lang="en-US" baseline="0" dirty="0" smtClean="0"/>
              <a:t> </a:t>
            </a:r>
            <a:r>
              <a:rPr lang="en-US" sz="1200" b="0" baseline="0" dirty="0" smtClean="0"/>
              <a:t>b</a:t>
            </a:r>
            <a:r>
              <a:rPr lang="en-US" sz="1200" b="0" dirty="0" smtClean="0"/>
              <a:t>asic needs for health and safety,</a:t>
            </a:r>
            <a:r>
              <a:rPr lang="en-US" sz="1200" b="0" baseline="0" dirty="0" smtClean="0"/>
              <a:t> l</a:t>
            </a:r>
            <a:r>
              <a:rPr lang="en-US" sz="1200" b="0" dirty="0" smtClean="0"/>
              <a:t>ifelong learning,</a:t>
            </a:r>
            <a:r>
              <a:rPr lang="en-US" sz="1200" b="0" baseline="0" dirty="0" smtClean="0"/>
              <a:t> m</a:t>
            </a:r>
            <a:r>
              <a:rPr lang="en-US" sz="1200" b="0" dirty="0" smtClean="0"/>
              <a:t>eaningful work and wealth,</a:t>
            </a:r>
            <a:r>
              <a:rPr lang="en-US" sz="1200" b="0" baseline="0" dirty="0" smtClean="0"/>
              <a:t> h</a:t>
            </a:r>
            <a:r>
              <a:rPr lang="en-US" sz="1200" b="0" dirty="0" smtClean="0"/>
              <a:t>umane housing,</a:t>
            </a:r>
            <a:r>
              <a:rPr lang="en-US" sz="1200" b="0" baseline="0" dirty="0" smtClean="0"/>
              <a:t> s</a:t>
            </a:r>
            <a:r>
              <a:rPr lang="en-US" sz="1200" b="0" dirty="0" smtClean="0"/>
              <a:t>table natural environment,</a:t>
            </a:r>
            <a:r>
              <a:rPr lang="en-US" sz="1200" b="0" baseline="0" dirty="0" smtClean="0"/>
              <a:t> and r</a:t>
            </a:r>
            <a:r>
              <a:rPr lang="en-US" sz="1200" b="0" dirty="0" smtClean="0"/>
              <a:t>eliable transportation</a:t>
            </a:r>
            <a:r>
              <a:rPr lang="en-US" sz="1200" b="1" dirty="0" smtClean="0"/>
              <a:t>.</a:t>
            </a:r>
            <a:r>
              <a:rPr lang="en-US" sz="1200" b="1" baseline="0" dirty="0" smtClean="0"/>
              <a:t> </a:t>
            </a:r>
            <a:r>
              <a:rPr lang="en-US" dirty="0" smtClean="0"/>
              <a:t>These investments will enhance well-being by removing threats to 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Unfortunately</a:t>
            </a:r>
            <a:r>
              <a:rPr lang="en-US" dirty="0"/>
              <a:t>, when we devote too many resources to urgent services, there is seldom enough left for investments in vital conditions. And regions can get trapped in RELYING on these urgent services and never properly addressing the vital conditions that can lead to greater health and well-being in the long-term.</a:t>
            </a:r>
          </a:p>
          <a:p>
            <a:pPr marL="171450" indent="-171450">
              <a:buFont typeface="Arial" panose="020B0604020202020204" pitchFamily="34" charset="0"/>
              <a:buChar char="•"/>
            </a:pPr>
            <a:r>
              <a:rPr lang="en-US" dirty="0"/>
              <a:t>In this next exercise, we will explore our region’s current emphasis and propose a better way.</a:t>
            </a:r>
          </a:p>
          <a:p>
            <a:endParaRPr lang="en-US" baseline="0" dirty="0"/>
          </a:p>
          <a:p>
            <a:r>
              <a:rPr lang="en-US" baseline="0" dirty="0"/>
              <a:t>(Please note that this is a causal map, a tool of systems thinking.  It also represents a systems archetype called “shifting the burden”—focusing on quick fixes to the extent that it becomes harder to implement the fundamental solution. Focusing on urgent needs can prevent regions from addressing the vital conditions that will create health and well-being. You can read more about systems thinking at </a:t>
            </a:r>
            <a:r>
              <a:rPr lang="en-US" baseline="0" dirty="0" err="1"/>
              <a:t>www.thesystemsthinker.com</a:t>
            </a:r>
            <a:r>
              <a:rPr lang="en-US" baseline="0" dirty="0"/>
              <a:t>)</a:t>
            </a:r>
            <a:endParaRPr lang="en-US" dirty="0"/>
          </a:p>
        </p:txBody>
      </p:sp>
      <p:sp>
        <p:nvSpPr>
          <p:cNvPr id="4" name="Slide Number Placeholder 3"/>
          <p:cNvSpPr>
            <a:spLocks noGrp="1"/>
          </p:cNvSpPr>
          <p:nvPr>
            <p:ph type="sldNum" sz="quarter" idx="10"/>
          </p:nvPr>
        </p:nvSpPr>
        <p:spPr/>
        <p:txBody>
          <a:bodyPr/>
          <a:lstStyle/>
          <a:p>
            <a:fld id="{7F3A66E6-5173-3244-9932-6FDB07E7D78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3602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171450" indent="-171450">
              <a:buFont typeface="Arial" panose="020B0604020202020204" pitchFamily="34" charset="0"/>
              <a:buChar char="•"/>
            </a:pPr>
            <a:r>
              <a:rPr lang="en-US" dirty="0"/>
              <a:t>There is a copy of this same chart, with vital conditions on the left and urgent services on the right, at each of your tables, </a:t>
            </a:r>
          </a:p>
          <a:p>
            <a:pPr marL="171450" indent="-171450">
              <a:buFont typeface="Arial" panose="020B0604020202020204" pitchFamily="34" charset="0"/>
              <a:buChar char="•"/>
            </a:pPr>
            <a:r>
              <a:rPr lang="en-US" dirty="0"/>
              <a:t>These are the same vital conditions and urgent services represented in the map on the last slide, also listed here. </a:t>
            </a:r>
          </a:p>
        </p:txBody>
      </p:sp>
      <p:sp>
        <p:nvSpPr>
          <p:cNvPr id="4" name="Slide Number Placeholder 3"/>
          <p:cNvSpPr>
            <a:spLocks noGrp="1"/>
          </p:cNvSpPr>
          <p:nvPr>
            <p:ph type="sldNum" sz="quarter" idx="5"/>
          </p:nvPr>
        </p:nvSpPr>
        <p:spPr/>
        <p:txBody>
          <a:bodyPr/>
          <a:lstStyle/>
          <a:p>
            <a:fld id="{E8350518-DE91-E84F-893F-B44B6B2269C1}" type="slidenum">
              <a:rPr lang="en-US" smtClean="0"/>
              <a:pPr/>
              <a:t>5</a:t>
            </a:fld>
            <a:endParaRPr lang="en-US" dirty="0"/>
          </a:p>
        </p:txBody>
      </p:sp>
    </p:spTree>
    <p:extLst>
      <p:ext uri="{BB962C8B-B14F-4D97-AF65-F5344CB8AC3E}">
        <p14:creationId xmlns:p14="http://schemas.microsoft.com/office/powerpoint/2010/main" val="5786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lgn="l"/>
            <a:endParaRPr lang="en-US" dirty="0"/>
          </a:p>
          <a:p>
            <a:pPr algn="l"/>
            <a:r>
              <a:rPr lang="en-US" dirty="0"/>
              <a:t>Additionally, the vital conditions and urgent services are supported by development of belonging and civic muscle, another option for investment. We define belonging and civic </a:t>
            </a:r>
            <a:r>
              <a:rPr lang="en-US" b="0" dirty="0"/>
              <a:t>muscle </a:t>
            </a:r>
            <a:r>
              <a:rPr lang="en-US" b="0" dirty="0">
                <a:solidFill>
                  <a:prstClr val="white"/>
                </a:solidFill>
              </a:rPr>
              <a:t>as special capacities of people and institutions that convey to all a sense of belonging and power to influence the policies, practices, and programs that shape our world.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Arial Regular"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Arial Regular" charset="0"/>
                <a:ea typeface="+mn-ea"/>
                <a:cs typeface="+mn-cs"/>
              </a:rPr>
              <a:t>Examples of investments in belonging and civic muscle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Regular" charset="0"/>
                <a:ea typeface="+mn-ea"/>
                <a:cs typeface="+mn-cs"/>
              </a:rPr>
              <a:t>Seattle Foundation’s Civic Commons, a new regional infrastructure to unite more community voices in decision making. One specific venture of theirs is called You Belong Here, which is designed to build a leadership ethos that crosses traditional networks,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Regular" charset="0"/>
                <a:ea typeface="+mn-ea"/>
                <a:cs typeface="+mn-cs"/>
              </a:rPr>
              <a:t>The Women’s March in which citizens convened and mobilized to Washington, DC and various other metropolitan areas to express their displeasure at the recent election,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Arial Regular" charset="0"/>
                <a:ea typeface="+mn-ea"/>
                <a:cs typeface="+mn-cs"/>
              </a:rPr>
              <a:t>Black Lives Matter whose mission is to “build local power and to intervene in violence inflicted on Black communities by the state and vigilantes”.</a:t>
            </a:r>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6</a:t>
            </a:fld>
            <a:endParaRPr lang="en-US" dirty="0"/>
          </a:p>
        </p:txBody>
      </p:sp>
    </p:spTree>
    <p:extLst>
      <p:ext uri="{BB962C8B-B14F-4D97-AF65-F5344CB8AC3E}">
        <p14:creationId xmlns:p14="http://schemas.microsoft.com/office/powerpoint/2010/main" val="333874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pPr marL="171450" indent="-171450">
              <a:buFont typeface="Arial" panose="020B0604020202020204" pitchFamily="34" charset="0"/>
              <a:buChar char="•"/>
            </a:pPr>
            <a:r>
              <a:rPr lang="en-US" dirty="0"/>
              <a:t>Descriptions are provided for each of the pieces of the pie.</a:t>
            </a:r>
          </a:p>
          <a:p>
            <a:pPr marL="171450" indent="-171450">
              <a:buFont typeface="Arial" panose="020B0604020202020204" pitchFamily="34" charset="0"/>
              <a:buChar char="•"/>
            </a:pPr>
            <a:r>
              <a:rPr lang="en-US" dirty="0"/>
              <a:t>Please take a moment to review them.</a:t>
            </a:r>
          </a:p>
          <a:p>
            <a:pPr marL="171450" indent="-171450">
              <a:buFont typeface="Arial" panose="020B0604020202020204" pitchFamily="34" charset="0"/>
              <a:buChar char="•"/>
            </a:pPr>
            <a:r>
              <a:rPr lang="en-US" dirty="0"/>
              <a:t>Let me know if you have any questions.</a:t>
            </a:r>
          </a:p>
          <a:p>
            <a:endParaRPr lang="en-US" dirty="0"/>
          </a:p>
        </p:txBody>
      </p:sp>
      <p:sp>
        <p:nvSpPr>
          <p:cNvPr id="4" name="Slide Number Placeholder 3"/>
          <p:cNvSpPr>
            <a:spLocks noGrp="1"/>
          </p:cNvSpPr>
          <p:nvPr>
            <p:ph type="sldNum" sz="quarter" idx="5"/>
          </p:nvPr>
        </p:nvSpPr>
        <p:spPr/>
        <p:txBody>
          <a:bodyPr/>
          <a:lstStyle/>
          <a:p>
            <a:fld id="{E8350518-DE91-E84F-893F-B44B6B2269C1}" type="slidenum">
              <a:rPr lang="en-US" smtClean="0"/>
              <a:pPr/>
              <a:t>7</a:t>
            </a:fld>
            <a:endParaRPr lang="en-US" dirty="0"/>
          </a:p>
        </p:txBody>
      </p:sp>
    </p:spTree>
    <p:extLst>
      <p:ext uri="{BB962C8B-B14F-4D97-AF65-F5344CB8AC3E}">
        <p14:creationId xmlns:p14="http://schemas.microsoft.com/office/powerpoint/2010/main" val="3913860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TALKING POINTS:</a:t>
            </a:r>
            <a:br>
              <a:rPr lang="en-US" dirty="0"/>
            </a:br>
            <a:endParaRPr lang="en-US" dirty="0"/>
          </a:p>
          <a:p>
            <a:pPr marL="171450" indent="-171450">
              <a:buFont typeface="Arial" panose="020B0604020202020204" pitchFamily="34" charset="0"/>
              <a:buChar char="•"/>
            </a:pPr>
            <a:r>
              <a:rPr lang="en-US" dirty="0"/>
              <a:t>We are going to break into small groups and work together to figure out where we are spending resources NOW.</a:t>
            </a:r>
          </a:p>
          <a:p>
            <a:pPr marL="171450" indent="-171450">
              <a:buFont typeface="Arial" panose="020B0604020202020204" pitchFamily="34" charset="0"/>
              <a:buChar char="•"/>
            </a:pPr>
            <a:r>
              <a:rPr lang="en-US" dirty="0"/>
              <a:t>Then we will compare that to where we think we should be spending resources.</a:t>
            </a:r>
          </a:p>
          <a:p>
            <a:pPr marL="171450" indent="-171450">
              <a:buFont typeface="Arial" panose="020B0604020202020204" pitchFamily="34" charset="0"/>
              <a:buChar char="•"/>
            </a:pPr>
            <a:r>
              <a:rPr lang="en-US" dirty="0"/>
              <a:t>Finally, we (the facilitators) will consolidate the group’s work into a shared map and we’ll discuss.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let me break it down into steps for you.</a:t>
            </a:r>
          </a:p>
        </p:txBody>
      </p:sp>
      <p:sp>
        <p:nvSpPr>
          <p:cNvPr id="4" name="Slide Number Placeholder 3"/>
          <p:cNvSpPr>
            <a:spLocks noGrp="1"/>
          </p:cNvSpPr>
          <p:nvPr>
            <p:ph type="sldNum" sz="quarter" idx="5"/>
          </p:nvPr>
        </p:nvSpPr>
        <p:spPr/>
        <p:txBody>
          <a:bodyPr/>
          <a:lstStyle/>
          <a:p>
            <a:fld id="{E8350518-DE91-E84F-893F-B44B6B2269C1}" type="slidenum">
              <a:rPr lang="en-US" smtClean="0"/>
              <a:pPr/>
              <a:t>8</a:t>
            </a:fld>
            <a:endParaRPr lang="en-US" dirty="0"/>
          </a:p>
        </p:txBody>
      </p:sp>
    </p:spTree>
    <p:extLst>
      <p:ext uri="{BB962C8B-B14F-4D97-AF65-F5344CB8AC3E}">
        <p14:creationId xmlns:p14="http://schemas.microsoft.com/office/powerpoint/2010/main" val="376295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r>
              <a:rPr lang="en-US" dirty="0"/>
              <a:t>In the first part of this exercise, we will identify the current priorities in our region by thinking about which portfolio options we are actually pursuing right now. In your small groups, work together to allocate 20 blue dots, according to the level of the resources expended on them in the region. </a:t>
            </a:r>
          </a:p>
          <a:p>
            <a:pPr marL="171450" indent="-171450">
              <a:buFont typeface="Arial" panose="020B0604020202020204" pitchFamily="34" charset="0"/>
              <a:buChar char="•"/>
            </a:pPr>
            <a:r>
              <a:rPr lang="en-US" dirty="0"/>
              <a:t>Resources include money, in-kind, and volunteer time</a:t>
            </a:r>
          </a:p>
          <a:p>
            <a:pPr marL="171450" indent="-171450">
              <a:buFont typeface="Arial" panose="020B0604020202020204" pitchFamily="34" charset="0"/>
              <a:buChar char="•"/>
            </a:pPr>
            <a:r>
              <a:rPr lang="en-US" dirty="0"/>
              <a:t>Consider efforts outside your realm of control, including things done by other organizations</a:t>
            </a:r>
          </a:p>
          <a:p>
            <a:pPr marL="171450" indent="-171450">
              <a:buFont typeface="Arial" panose="020B0604020202020204" pitchFamily="34" charset="0"/>
              <a:buChar char="•"/>
            </a:pPr>
            <a:r>
              <a:rPr lang="en-US" dirty="0"/>
              <a:t>Assume that you are spending some base level in all categories and use the dots to characterize relative resources above and beyond the baseline</a:t>
            </a:r>
          </a:p>
        </p:txBody>
      </p:sp>
      <p:sp>
        <p:nvSpPr>
          <p:cNvPr id="4" name="Slide Number Placeholder 3"/>
          <p:cNvSpPr>
            <a:spLocks noGrp="1"/>
          </p:cNvSpPr>
          <p:nvPr>
            <p:ph type="sldNum" sz="quarter" idx="5"/>
          </p:nvPr>
        </p:nvSpPr>
        <p:spPr/>
        <p:txBody>
          <a:bodyPr/>
          <a:lstStyle/>
          <a:p>
            <a:fld id="{E8350518-DE91-E84F-893F-B44B6B2269C1}" type="slidenum">
              <a:rPr lang="en-US" smtClean="0"/>
              <a:pPr/>
              <a:t>9</a:t>
            </a:fld>
            <a:endParaRPr lang="en-US" dirty="0"/>
          </a:p>
        </p:txBody>
      </p:sp>
    </p:spTree>
    <p:extLst>
      <p:ext uri="{BB962C8B-B14F-4D97-AF65-F5344CB8AC3E}">
        <p14:creationId xmlns:p14="http://schemas.microsoft.com/office/powerpoint/2010/main" val="2075574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Author Title Page w Twitter">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034541"/>
            <a:ext cx="9143999" cy="4823459"/>
          </a:xfrm>
          <a:prstGeom prst="rect">
            <a:avLst/>
          </a:prstGeom>
        </p:spPr>
      </p:pic>
      <p:sp>
        <p:nvSpPr>
          <p:cNvPr id="5" name="Rectangle 4"/>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6" hasCustomPrompt="1"/>
          </p:nvPr>
        </p:nvSpPr>
        <p:spPr>
          <a:xfrm>
            <a:off x="457200" y="3976321"/>
            <a:ext cx="4195764" cy="443198"/>
          </a:xfrm>
          <a:prstGeom prst="rect">
            <a:avLst/>
          </a:prstGeom>
        </p:spPr>
        <p:txBody>
          <a:bodyPr wrap="none" lIns="0" tIns="0" rIns="0" bIns="0" anchor="b" anchorCtr="0">
            <a:spAutoFit/>
          </a:bodyPr>
          <a:lstStyle>
            <a:lvl1pPr marL="0" indent="0" algn="l">
              <a:spcBef>
                <a:spcPts val="0"/>
              </a:spcBef>
              <a:buNone/>
              <a:defRPr sz="3200" b="1" baseline="0">
                <a:solidFill>
                  <a:schemeClr val="bg2"/>
                </a:solidFill>
              </a:defRPr>
            </a:lvl1pPr>
          </a:lstStyle>
          <a:p>
            <a:pPr lvl="0"/>
            <a:r>
              <a:rPr lang="en-US" dirty="0"/>
              <a:t>Title Text Placeholder</a:t>
            </a:r>
          </a:p>
        </p:txBody>
      </p:sp>
      <p:sp>
        <p:nvSpPr>
          <p:cNvPr id="29" name="Text Placeholder 28"/>
          <p:cNvSpPr>
            <a:spLocks noGrp="1"/>
          </p:cNvSpPr>
          <p:nvPr>
            <p:ph type="body" sz="quarter" idx="17" hasCustomPrompt="1"/>
          </p:nvPr>
        </p:nvSpPr>
        <p:spPr>
          <a:xfrm>
            <a:off x="457200" y="4495300"/>
            <a:ext cx="2818913" cy="307777"/>
          </a:xfrm>
          <a:prstGeom prst="rect">
            <a:avLst/>
          </a:prstGeom>
        </p:spPr>
        <p:txBody>
          <a:bodyPr wrap="none" lIns="0" tIns="0" rIns="0" bIns="0">
            <a:spAutoFit/>
          </a:bodyPr>
          <a:lstStyle>
            <a:lvl1pPr marL="0" indent="0" algn="l">
              <a:lnSpc>
                <a:spcPct val="100000"/>
              </a:lnSpc>
              <a:spcBef>
                <a:spcPts val="0"/>
              </a:spcBef>
              <a:buFontTx/>
              <a:buNone/>
              <a:defRPr sz="2000">
                <a:solidFill>
                  <a:schemeClr val="accent2"/>
                </a:solidFill>
              </a:defRPr>
            </a:lvl1pPr>
            <a:lvl2pPr marL="457200" indent="0" algn="r">
              <a:buFontTx/>
              <a:buNone/>
              <a:defRPr>
                <a:solidFill>
                  <a:schemeClr val="accent2"/>
                </a:solidFill>
              </a:defRPr>
            </a:lvl2pPr>
            <a:lvl3pPr marL="914400" indent="0" algn="r">
              <a:buFontTx/>
              <a:buNone/>
              <a:defRPr>
                <a:solidFill>
                  <a:schemeClr val="accent2"/>
                </a:solidFill>
              </a:defRPr>
            </a:lvl3pPr>
            <a:lvl4pPr marL="1371600" indent="0" algn="r">
              <a:buFontTx/>
              <a:buNone/>
              <a:defRPr>
                <a:solidFill>
                  <a:schemeClr val="accent2"/>
                </a:solidFill>
              </a:defRPr>
            </a:lvl4pPr>
            <a:lvl5pPr marL="1828800" indent="0" algn="r">
              <a:buFontTx/>
              <a:buNone/>
              <a:defRPr>
                <a:solidFill>
                  <a:schemeClr val="accent2"/>
                </a:solidFill>
              </a:defRPr>
            </a:lvl5pPr>
          </a:lstStyle>
          <a:p>
            <a:pPr lvl="0"/>
            <a:r>
              <a:rPr lang="en-US" dirty="0"/>
              <a:t>Subtitle Text Placeholder</a:t>
            </a:r>
          </a:p>
        </p:txBody>
      </p:sp>
      <p:cxnSp>
        <p:nvCxnSpPr>
          <p:cNvPr id="35" name="Straight Connector 34"/>
          <p:cNvCxnSpPr/>
          <p:nvPr userDrawn="1"/>
        </p:nvCxnSpPr>
        <p:spPr>
          <a:xfrm flipV="1">
            <a:off x="0" y="5200650"/>
            <a:ext cx="77724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45" name="Text Placeholder 30"/>
          <p:cNvSpPr>
            <a:spLocks noGrp="1"/>
          </p:cNvSpPr>
          <p:nvPr>
            <p:ph type="body" sz="quarter" idx="18" hasCustomPrompt="1"/>
          </p:nvPr>
        </p:nvSpPr>
        <p:spPr>
          <a:xfrm>
            <a:off x="457200" y="5394162"/>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1 Name  |  Position</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pic>
        <p:nvPicPr>
          <p:cNvPr id="12" name="Picture 1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724073" y="6135153"/>
            <a:ext cx="2286000" cy="61036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only">
    <p:spTree>
      <p:nvGrpSpPr>
        <p:cNvPr id="1" name=""/>
        <p:cNvGrpSpPr/>
        <p:nvPr/>
      </p:nvGrpSpPr>
      <p:grpSpPr>
        <a:xfrm>
          <a:off x="0" y="0"/>
          <a:ext cx="0" cy="0"/>
          <a:chOff x="0" y="0"/>
          <a:chExt cx="0" cy="0"/>
        </a:xfrm>
      </p:grpSpPr>
      <p:sp>
        <p:nvSpPr>
          <p:cNvPr id="2" name="Rectangle 1"/>
          <p:cNvSpPr/>
          <p:nvPr userDrawn="1"/>
        </p:nvSpPr>
        <p:spPr>
          <a:xfrm>
            <a:off x="0" y="0"/>
            <a:ext cx="9144000" cy="6307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 Blank - No Footer / Head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Bullet Point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5"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8" name="Text Placeholder 17"/>
          <p:cNvSpPr>
            <a:spLocks noGrp="1"/>
          </p:cNvSpPr>
          <p:nvPr>
            <p:ph type="body" sz="quarter" idx="12" hasCustomPrompt="1"/>
          </p:nvPr>
        </p:nvSpPr>
        <p:spPr>
          <a:xfrm>
            <a:off x="484187" y="1823742"/>
            <a:ext cx="820261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Righ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5" name="Picture Placeholder 4"/>
          <p:cNvSpPr>
            <a:spLocks noGrp="1"/>
          </p:cNvSpPr>
          <p:nvPr>
            <p:ph type="pic" sz="quarter" idx="16" hasCustomPrompt="1"/>
          </p:nvPr>
        </p:nvSpPr>
        <p:spPr>
          <a:xfrm>
            <a:off x="5035550"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p:txBody>
      </p:sp>
      <p:sp>
        <p:nvSpPr>
          <p:cNvPr id="20" name="Text Placeholder 17"/>
          <p:cNvSpPr>
            <a:spLocks noGrp="1"/>
          </p:cNvSpPr>
          <p:nvPr>
            <p:ph type="body" sz="quarter" idx="12" hasCustomPrompt="1"/>
          </p:nvPr>
        </p:nvSpPr>
        <p:spPr>
          <a:xfrm>
            <a:off x="484187" y="1823742"/>
            <a:ext cx="4195763"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Bullets / Picture Lef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2" name="Picture Placeholder 4"/>
          <p:cNvSpPr>
            <a:spLocks noGrp="1"/>
          </p:cNvSpPr>
          <p:nvPr>
            <p:ph type="pic" sz="quarter" idx="16" hasCustomPrompt="1"/>
          </p:nvPr>
        </p:nvSpPr>
        <p:spPr>
          <a:xfrm>
            <a:off x="484187" y="1562146"/>
            <a:ext cx="3657600" cy="434340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n-US" dirty="0"/>
              <a:t>Picture sized to 4”w x 4.75”h</a:t>
            </a:r>
          </a:p>
          <a:p>
            <a:endParaRPr lang="en-US" dirty="0"/>
          </a:p>
        </p:txBody>
      </p:sp>
      <p:sp>
        <p:nvSpPr>
          <p:cNvPr id="13" name="Text Placeholder 17"/>
          <p:cNvSpPr>
            <a:spLocks noGrp="1"/>
          </p:cNvSpPr>
          <p:nvPr>
            <p:ph type="body" sz="quarter" idx="12" hasCustomPrompt="1"/>
          </p:nvPr>
        </p:nvSpPr>
        <p:spPr>
          <a:xfrm>
            <a:off x="4572000" y="1823742"/>
            <a:ext cx="4114800" cy="1641475"/>
          </a:xfrm>
          <a:prstGeom prst="rect">
            <a:avLst/>
          </a:prstGeom>
        </p:spPr>
        <p:txBody>
          <a:bodyPr wrap="square" lIns="91440" tIns="0" rIns="0" bIns="0">
            <a:spAutoFit/>
          </a:bodyPr>
          <a:lstStyle>
            <a:lvl1pPr marL="228600" indent="-228600">
              <a:spcBef>
                <a:spcPts val="0"/>
              </a:spcBef>
              <a:buClr>
                <a:schemeClr val="accent1"/>
              </a:buClr>
              <a:buFont typeface="Arial" charset="0"/>
              <a:buChar char="•"/>
              <a:tabLst/>
              <a:defRPr sz="2000" b="0" i="0">
                <a:latin typeface="+mn-lt"/>
                <a:ea typeface="Arial Bold" charset="0"/>
                <a:cs typeface="Arial Bold" charset="0"/>
              </a:defRPr>
            </a:lvl1pPr>
            <a:lvl2pPr marL="685800" indent="-228600">
              <a:buClr>
                <a:schemeClr val="accent1"/>
              </a:buClr>
              <a:buFont typeface="Arial" charset="0"/>
              <a:buChar char="•"/>
              <a:tabLst/>
              <a:defRPr sz="2000" b="0" i="0" baseline="0">
                <a:latin typeface="+mn-lt"/>
                <a:ea typeface="Arial Regular" charset="0"/>
                <a:cs typeface="Arial Regular" charset="0"/>
              </a:defRPr>
            </a:lvl2pPr>
            <a:lvl3pPr marL="1143000" indent="-228600">
              <a:buClr>
                <a:schemeClr val="accent1"/>
              </a:buClr>
              <a:buFont typeface="Arial" charset="0"/>
              <a:buChar char="•"/>
              <a:tabLst/>
              <a:defRPr sz="2000" b="0" i="0">
                <a:latin typeface="+mn-lt"/>
                <a:ea typeface="Arial Regular" charset="0"/>
                <a:cs typeface="Arial Regular" charset="0"/>
              </a:defRPr>
            </a:lvl3pPr>
            <a:lvl4pPr marL="1600200" indent="-228600">
              <a:buClr>
                <a:schemeClr val="accent1"/>
              </a:buClr>
              <a:buFont typeface="Arial" charset="0"/>
              <a:buChar char="•"/>
              <a:tabLst/>
              <a:defRPr sz="2000" b="0" i="0">
                <a:latin typeface="+mn-lt"/>
                <a:ea typeface="Arial Regular" charset="0"/>
                <a:cs typeface="Arial Regular" charset="0"/>
              </a:defRPr>
            </a:lvl4pPr>
            <a:lvl5pPr marL="2057400" indent="-228600">
              <a:buClr>
                <a:schemeClr val="accent1"/>
              </a:buClr>
              <a:buFont typeface="Arial" charset="0"/>
              <a:buChar char="•"/>
              <a:tabLst/>
              <a:defRPr sz="2000" b="0" i="0" baseline="0">
                <a:latin typeface="+mn-lt"/>
                <a:ea typeface="Arial Regular" charset="0"/>
                <a:cs typeface="Arial Regular" charset="0"/>
              </a:defRPr>
            </a:lvl5pPr>
          </a:lstStyle>
          <a:p>
            <a:pPr lvl="0"/>
            <a:r>
              <a:rPr lang="en-US" dirty="0"/>
              <a:t>Click to edit bullet styles</a:t>
            </a:r>
          </a:p>
          <a:p>
            <a:pPr lvl="1"/>
            <a:r>
              <a:rPr lang="en-US" dirty="0"/>
              <a:t>Tab in for 2nd level</a:t>
            </a:r>
          </a:p>
          <a:p>
            <a:pPr lvl="2"/>
            <a:r>
              <a:rPr lang="en-US" dirty="0"/>
              <a:t>3rd level</a:t>
            </a:r>
          </a:p>
          <a:p>
            <a:pPr lvl="3"/>
            <a:r>
              <a:rPr lang="en-US" dirty="0"/>
              <a:t>4th level</a:t>
            </a:r>
          </a:p>
          <a:p>
            <a:pPr lvl="4"/>
            <a:r>
              <a:rPr lang="en-US" dirty="0"/>
              <a:t>5th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11" name="Text Placeholder 17"/>
          <p:cNvSpPr>
            <a:spLocks noGrp="1"/>
          </p:cNvSpPr>
          <p:nvPr>
            <p:ph type="body" sz="quarter" idx="13" hasCustomPrompt="1"/>
          </p:nvPr>
        </p:nvSpPr>
        <p:spPr>
          <a:xfrm>
            <a:off x="484270" y="161333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Text / Picture Bottom">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484269" y="2880325"/>
            <a:ext cx="8229600" cy="320040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3.5”h</a:t>
            </a:r>
          </a:p>
        </p:txBody>
      </p:sp>
      <p:sp>
        <p:nvSpPr>
          <p:cNvPr id="7" name="Text Placeholder 17"/>
          <p:cNvSpPr>
            <a:spLocks noGrp="1"/>
          </p:cNvSpPr>
          <p:nvPr>
            <p:ph type="body" sz="quarter" idx="13" hasCustomPrompt="1"/>
          </p:nvPr>
        </p:nvSpPr>
        <p:spPr>
          <a:xfrm>
            <a:off x="484270" y="1304588"/>
            <a:ext cx="8207375" cy="276999"/>
          </a:xfrm>
          <a:prstGeom prst="rect">
            <a:avLst/>
          </a:prstGeom>
        </p:spPr>
        <p:txBody>
          <a:bodyPr lIns="0" tIns="0" rIns="0" bIns="0">
            <a:spAutoFit/>
          </a:bodyPr>
          <a:lstStyle>
            <a:lvl1pPr marL="0" indent="0">
              <a:lnSpc>
                <a:spcPct val="100000"/>
              </a:lnSpc>
              <a:spcBef>
                <a:spcPts val="0"/>
              </a:spcBef>
              <a:buNone/>
              <a:defRPr sz="1800" b="0" i="0" baseline="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 Minimal allowable font size 14pt</a:t>
            </a:r>
          </a:p>
        </p:txBody>
      </p:sp>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Picture Bottom">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69" y="1613337"/>
            <a:ext cx="8229600" cy="448056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4.9”h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8"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69" y="1304588"/>
            <a:ext cx="8229600" cy="4800600"/>
          </a:xfrm>
          <a:prstGeom prst="rect">
            <a:avLst/>
          </a:prstGeom>
          <a:ln>
            <a:noFill/>
          </a:ln>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latin typeface="Arial Regular" charset="0"/>
                <a:ea typeface="Arial Regular" charset="0"/>
                <a:cs typeface="Arial Regular" charset="0"/>
              </a:defRPr>
            </a:lvl1pPr>
          </a:lstStyle>
          <a:p>
            <a:r>
              <a:rPr lang="en-US" dirty="0"/>
              <a:t>Picture sized to 9”w x 5.25”h</a:t>
            </a:r>
          </a:p>
        </p:txBody>
      </p:sp>
      <p:sp>
        <p:nvSpPr>
          <p:cNvPr id="7"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 Footer / Picture">
    <p:spTree>
      <p:nvGrpSpPr>
        <p:cNvPr id="1" name=""/>
        <p:cNvGrpSpPr/>
        <p:nvPr/>
      </p:nvGrpSpPr>
      <p:grpSpPr>
        <a:xfrm>
          <a:off x="0" y="0"/>
          <a:ext cx="0" cy="0"/>
          <a:chOff x="0" y="0"/>
          <a:chExt cx="0" cy="0"/>
        </a:xfrm>
      </p:grpSpPr>
      <p:sp>
        <p:nvSpPr>
          <p:cNvPr id="3" name="Picture Placeholder 2"/>
          <p:cNvSpPr>
            <a:spLocks noGrp="1"/>
          </p:cNvSpPr>
          <p:nvPr>
            <p:ph type="pic" sz="quarter" idx="12" hasCustomPrompt="1"/>
          </p:nvPr>
        </p:nvSpPr>
        <p:spPr>
          <a:xfrm>
            <a:off x="484272" y="534955"/>
            <a:ext cx="8229600" cy="5577840"/>
          </a:xfrm>
          <a:prstGeom prst="rect">
            <a:avLst/>
          </a:prstGeom>
          <a:ln>
            <a:noFill/>
          </a:ln>
        </p:spPr>
        <p:txBody>
          <a:bodyPr lIns="0" tIns="0" rIns="0" bIns="0"/>
          <a:lstStyle>
            <a:lvl1pPr marL="0" indent="0">
              <a:buNone/>
              <a:defRPr sz="1800" b="0" i="0">
                <a:latin typeface="Arial Regular" charset="0"/>
                <a:ea typeface="Arial Regular" charset="0"/>
                <a:cs typeface="Arial Regular" charset="0"/>
              </a:defRPr>
            </a:lvl1pPr>
          </a:lstStyle>
          <a:p>
            <a:r>
              <a:rPr lang="en-US" dirty="0"/>
              <a:t>Picture sized to 9”w x 6.1”h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Author Title Pag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030753F-6A67-1648-B54C-09ED73807CBD}"/>
              </a:ext>
            </a:extLst>
          </p:cNvPr>
          <p:cNvPicPr>
            <a:picLocks noChangeAspect="1"/>
          </p:cNvPicPr>
          <p:nvPr userDrawn="1"/>
        </p:nvPicPr>
        <p:blipFill>
          <a:blip r:embed="rId2"/>
          <a:stretch>
            <a:fillRect/>
          </a:stretch>
        </p:blipFill>
        <p:spPr>
          <a:xfrm>
            <a:off x="0" y="2034541"/>
            <a:ext cx="9143999" cy="4823459"/>
          </a:xfrm>
          <a:prstGeom prst="rect">
            <a:avLst/>
          </a:prstGeom>
        </p:spPr>
      </p:pic>
      <p:sp>
        <p:nvSpPr>
          <p:cNvPr id="5" name="Rectangle 4"/>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6" hasCustomPrompt="1"/>
          </p:nvPr>
        </p:nvSpPr>
        <p:spPr>
          <a:xfrm>
            <a:off x="457200" y="3976321"/>
            <a:ext cx="4195764" cy="443198"/>
          </a:xfrm>
          <a:prstGeom prst="rect">
            <a:avLst/>
          </a:prstGeom>
        </p:spPr>
        <p:txBody>
          <a:bodyPr wrap="none" lIns="0" tIns="0" rIns="0" bIns="0" anchor="b" anchorCtr="0">
            <a:spAutoFit/>
          </a:bodyPr>
          <a:lstStyle>
            <a:lvl1pPr marL="0" indent="0" algn="l">
              <a:spcBef>
                <a:spcPts val="0"/>
              </a:spcBef>
              <a:buNone/>
              <a:defRPr sz="3200" b="1" baseline="0">
                <a:solidFill>
                  <a:schemeClr val="bg2"/>
                </a:solidFill>
              </a:defRPr>
            </a:lvl1pPr>
          </a:lstStyle>
          <a:p>
            <a:pPr lvl="0"/>
            <a:r>
              <a:rPr lang="en-US" dirty="0"/>
              <a:t>Title Text Placeholder</a:t>
            </a:r>
          </a:p>
        </p:txBody>
      </p:sp>
      <p:sp>
        <p:nvSpPr>
          <p:cNvPr id="29" name="Text Placeholder 28"/>
          <p:cNvSpPr>
            <a:spLocks noGrp="1"/>
          </p:cNvSpPr>
          <p:nvPr>
            <p:ph type="body" sz="quarter" idx="17" hasCustomPrompt="1"/>
          </p:nvPr>
        </p:nvSpPr>
        <p:spPr>
          <a:xfrm>
            <a:off x="457200" y="4495300"/>
            <a:ext cx="2818913" cy="307777"/>
          </a:xfrm>
          <a:prstGeom prst="rect">
            <a:avLst/>
          </a:prstGeom>
        </p:spPr>
        <p:txBody>
          <a:bodyPr wrap="none" lIns="0" tIns="0" rIns="0" bIns="0">
            <a:spAutoFit/>
          </a:bodyPr>
          <a:lstStyle>
            <a:lvl1pPr marL="0" indent="0" algn="l">
              <a:lnSpc>
                <a:spcPct val="100000"/>
              </a:lnSpc>
              <a:spcBef>
                <a:spcPts val="0"/>
              </a:spcBef>
              <a:buFontTx/>
              <a:buNone/>
              <a:defRPr sz="2000">
                <a:solidFill>
                  <a:schemeClr val="accent2"/>
                </a:solidFill>
              </a:defRPr>
            </a:lvl1pPr>
            <a:lvl2pPr marL="457200" indent="0" algn="r">
              <a:buFontTx/>
              <a:buNone/>
              <a:defRPr>
                <a:solidFill>
                  <a:schemeClr val="accent2"/>
                </a:solidFill>
              </a:defRPr>
            </a:lvl2pPr>
            <a:lvl3pPr marL="914400" indent="0" algn="r">
              <a:buFontTx/>
              <a:buNone/>
              <a:defRPr>
                <a:solidFill>
                  <a:schemeClr val="accent2"/>
                </a:solidFill>
              </a:defRPr>
            </a:lvl3pPr>
            <a:lvl4pPr marL="1371600" indent="0" algn="r">
              <a:buFontTx/>
              <a:buNone/>
              <a:defRPr>
                <a:solidFill>
                  <a:schemeClr val="accent2"/>
                </a:solidFill>
              </a:defRPr>
            </a:lvl4pPr>
            <a:lvl5pPr marL="1828800" indent="0" algn="r">
              <a:buFontTx/>
              <a:buNone/>
              <a:defRPr>
                <a:solidFill>
                  <a:schemeClr val="accent2"/>
                </a:solidFill>
              </a:defRPr>
            </a:lvl5pPr>
          </a:lstStyle>
          <a:p>
            <a:pPr lvl="0"/>
            <a:r>
              <a:rPr lang="en-US" dirty="0"/>
              <a:t>Subtitle Text Placeholder</a:t>
            </a:r>
          </a:p>
        </p:txBody>
      </p:sp>
      <p:cxnSp>
        <p:nvCxnSpPr>
          <p:cNvPr id="35" name="Straight Connector 34"/>
          <p:cNvCxnSpPr/>
          <p:nvPr userDrawn="1"/>
        </p:nvCxnSpPr>
        <p:spPr>
          <a:xfrm flipV="1">
            <a:off x="0" y="5200650"/>
            <a:ext cx="77724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45" name="Text Placeholder 30"/>
          <p:cNvSpPr>
            <a:spLocks noGrp="1"/>
          </p:cNvSpPr>
          <p:nvPr>
            <p:ph type="body" sz="quarter" idx="18" hasCustomPrompt="1"/>
          </p:nvPr>
        </p:nvSpPr>
        <p:spPr>
          <a:xfrm>
            <a:off x="457200" y="5394162"/>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1 Name  |  Position</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extLst>
      <p:ext uri="{BB962C8B-B14F-4D97-AF65-F5344CB8AC3E}">
        <p14:creationId xmlns:p14="http://schemas.microsoft.com/office/powerpoint/2010/main" val="207732237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 No Header / Foot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3" name="Picture Placeholder 2"/>
          <p:cNvSpPr>
            <a:spLocks noGrp="1"/>
          </p:cNvSpPr>
          <p:nvPr>
            <p:ph type="pic" sz="quarter" idx="12" hasCustomPrompt="1"/>
          </p:nvPr>
        </p:nvSpPr>
        <p:spPr>
          <a:xfrm>
            <a:off x="0" y="0"/>
            <a:ext cx="9144000" cy="6858000"/>
          </a:xfrm>
          <a:prstGeom prst="rect">
            <a:avLst/>
          </a:prstGeom>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icture with Quot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
        <p:nvSpPr>
          <p:cNvPr id="7" name="Picture Placeholder 2"/>
          <p:cNvSpPr>
            <a:spLocks noGrp="1"/>
          </p:cNvSpPr>
          <p:nvPr>
            <p:ph type="pic" sz="quarter" idx="12" hasCustomPrompt="1"/>
          </p:nvPr>
        </p:nvSpPr>
        <p:spPr>
          <a:xfrm>
            <a:off x="0" y="0"/>
            <a:ext cx="9144000" cy="6858000"/>
          </a:xfrm>
          <a:prstGeom prst="rect">
            <a:avLst/>
          </a:prstGeom>
          <a:ln>
            <a:noFill/>
          </a:ln>
        </p:spPr>
        <p:txBody>
          <a:bodyPr lIns="0" tIns="0" rIns="0" bIns="0"/>
          <a:lstStyle>
            <a:lvl1pPr marL="0" indent="0">
              <a:buFont typeface="Arial" charset="0"/>
              <a:buNone/>
              <a:defRPr sz="1800" b="0" i="0" baseline="0">
                <a:latin typeface="Arial Regular" charset="0"/>
                <a:ea typeface="Arial Regular" charset="0"/>
                <a:cs typeface="Arial Regular" charset="0"/>
              </a:defRPr>
            </a:lvl1pPr>
          </a:lstStyle>
          <a:p>
            <a:r>
              <a:rPr lang="en-US" dirty="0"/>
              <a:t>Full picture sized to 10”w x 7”h</a:t>
            </a:r>
          </a:p>
        </p:txBody>
      </p:sp>
      <p:sp>
        <p:nvSpPr>
          <p:cNvPr id="8" name="Text Placeholder 13"/>
          <p:cNvSpPr>
            <a:spLocks noGrp="1"/>
          </p:cNvSpPr>
          <p:nvPr>
            <p:ph type="body" sz="quarter" idx="13" hasCustomPrompt="1"/>
          </p:nvPr>
        </p:nvSpPr>
        <p:spPr>
          <a:xfrm>
            <a:off x="461963" y="2971800"/>
            <a:ext cx="4046537" cy="2954655"/>
          </a:xfrm>
          <a:prstGeom prst="rect">
            <a:avLst/>
          </a:prstGeom>
          <a:solidFill>
            <a:schemeClr val="bg2">
              <a:alpha val="70000"/>
            </a:schemeClr>
          </a:solidFill>
        </p:spPr>
        <p:txBody>
          <a:bodyPr wrap="square" lIns="91440" tIns="91440" rIns="91440" bIns="9144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and placement to work with the open space of the photo.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61963" y="5926455"/>
            <a:ext cx="4046537" cy="400110"/>
          </a:xfrm>
          <a:prstGeom prst="rect">
            <a:avLst/>
          </a:prstGeom>
          <a:solidFill>
            <a:schemeClr val="bg2">
              <a:alpha val="70000"/>
            </a:schemeClr>
          </a:solidFill>
        </p:spPr>
        <p:txBody>
          <a:bodyPr wrap="square" lIns="91440" tIns="91440" rIns="91440" bIns="91440">
            <a:spAutoFit/>
          </a:bodyPr>
          <a:lstStyle>
            <a:lvl1pPr marL="114300" indent="-114300" algn="r">
              <a:lnSpc>
                <a:spcPct val="100000"/>
              </a:lnSpc>
              <a:spcBef>
                <a:spcPts val="0"/>
              </a:spcBef>
              <a:buNone/>
              <a:tabLst/>
              <a:defRPr sz="14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citation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 Picture Top / Text Bottom">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48427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2" name="Picture Placeholder 2"/>
          <p:cNvSpPr>
            <a:spLocks noGrp="1"/>
          </p:cNvSpPr>
          <p:nvPr>
            <p:ph type="pic" sz="quarter" idx="20" hasCustomPrompt="1"/>
          </p:nvPr>
        </p:nvSpPr>
        <p:spPr>
          <a:xfrm>
            <a:off x="6180220"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4" name="Picture Placeholder 2"/>
          <p:cNvSpPr>
            <a:spLocks noGrp="1"/>
          </p:cNvSpPr>
          <p:nvPr>
            <p:ph type="pic" sz="quarter" idx="22" hasCustomPrompt="1"/>
          </p:nvPr>
        </p:nvSpPr>
        <p:spPr>
          <a:xfrm>
            <a:off x="3332204" y="597479"/>
            <a:ext cx="25146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2.75”w x 2”h</a:t>
            </a:r>
          </a:p>
        </p:txBody>
      </p:sp>
      <p:sp>
        <p:nvSpPr>
          <p:cNvPr id="15" name="Text Placeholder 17"/>
          <p:cNvSpPr>
            <a:spLocks noGrp="1"/>
          </p:cNvSpPr>
          <p:nvPr>
            <p:ph type="body" sz="quarter" idx="16" hasCustomPrompt="1"/>
          </p:nvPr>
        </p:nvSpPr>
        <p:spPr>
          <a:xfrm>
            <a:off x="484271"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6" name="Text Placeholder 17"/>
          <p:cNvSpPr>
            <a:spLocks noGrp="1"/>
          </p:cNvSpPr>
          <p:nvPr>
            <p:ph type="body" sz="quarter" idx="23" hasCustomPrompt="1"/>
          </p:nvPr>
        </p:nvSpPr>
        <p:spPr>
          <a:xfrm>
            <a:off x="3332204"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7" name="Text Placeholder 17"/>
          <p:cNvSpPr>
            <a:spLocks noGrp="1"/>
          </p:cNvSpPr>
          <p:nvPr>
            <p:ph type="body" sz="quarter" idx="24" hasCustomPrompt="1"/>
          </p:nvPr>
        </p:nvSpPr>
        <p:spPr>
          <a:xfrm>
            <a:off x="6180220" y="2640174"/>
            <a:ext cx="2514600"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Picture Top / Text Bottom">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Picture Placeholder 2"/>
          <p:cNvSpPr>
            <a:spLocks noGrp="1"/>
          </p:cNvSpPr>
          <p:nvPr>
            <p:ph type="pic" sz="quarter" idx="12" hasCustomPrompt="1"/>
          </p:nvPr>
        </p:nvSpPr>
        <p:spPr>
          <a:xfrm>
            <a:off x="49061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8" name="Picture Placeholder 2"/>
          <p:cNvSpPr>
            <a:spLocks noGrp="1"/>
          </p:cNvSpPr>
          <p:nvPr>
            <p:ph type="pic" sz="quarter" idx="15" hasCustomPrompt="1"/>
          </p:nvPr>
        </p:nvSpPr>
        <p:spPr>
          <a:xfrm>
            <a:off x="4802267" y="597479"/>
            <a:ext cx="3886200" cy="1828800"/>
          </a:xfrm>
          <a:prstGeom prst="rect">
            <a:avLst/>
          </a:prstGeom>
          <a:ln>
            <a:noFill/>
          </a:ln>
        </p:spPr>
        <p:txBody>
          <a:bodyPr wrap="none"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a:latin typeface="Arial Regular" charset="0"/>
                <a:ea typeface="Arial Regular" charset="0"/>
                <a:cs typeface="Arial Regular" charset="0"/>
              </a:defRPr>
            </a:lvl1pPr>
          </a:lstStyle>
          <a:p>
            <a:r>
              <a:rPr lang="en-US" dirty="0"/>
              <a:t>Picture sized to 4.25”w x 2”h</a:t>
            </a:r>
          </a:p>
        </p:txBody>
      </p:sp>
      <p:sp>
        <p:nvSpPr>
          <p:cNvPr id="19" name="Text Placeholder 17"/>
          <p:cNvSpPr>
            <a:spLocks noGrp="1"/>
          </p:cNvSpPr>
          <p:nvPr>
            <p:ph type="body" sz="quarter" idx="16" hasCustomPrompt="1"/>
          </p:nvPr>
        </p:nvSpPr>
        <p:spPr>
          <a:xfrm>
            <a:off x="4802267" y="2640174"/>
            <a:ext cx="3886279" cy="3429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819800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490353"/>
            <a:ext cx="8198009" cy="4453247"/>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extLst>
      <p:ext uri="{BB962C8B-B14F-4D97-AF65-F5344CB8AC3E}">
        <p14:creationId xmlns:p14="http://schemas.microsoft.com/office/powerpoint/2010/main" val="445242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676735"/>
            <a:ext cx="8198009" cy="5266866"/>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Tree>
    <p:extLst>
      <p:ext uri="{BB962C8B-B14F-4D97-AF65-F5344CB8AC3E}">
        <p14:creationId xmlns:p14="http://schemas.microsoft.com/office/powerpoint/2010/main" val="148215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Subtitle / 2 Column Text">
    <p:spTree>
      <p:nvGrpSpPr>
        <p:cNvPr id="1" name=""/>
        <p:cNvGrpSpPr/>
        <p:nvPr/>
      </p:nvGrpSpPr>
      <p:grpSpPr>
        <a:xfrm>
          <a:off x="0" y="0"/>
          <a:ext cx="0" cy="0"/>
          <a:chOff x="0" y="0"/>
          <a:chExt cx="0" cy="0"/>
        </a:xfrm>
      </p:grpSpPr>
      <p:sp>
        <p:nvSpPr>
          <p:cNvPr id="7" name="Text Placeholder 17"/>
          <p:cNvSpPr>
            <a:spLocks noGrp="1"/>
          </p:cNvSpPr>
          <p:nvPr>
            <p:ph type="body" sz="quarter" idx="13" hasCustomPrompt="1"/>
          </p:nvPr>
        </p:nvSpPr>
        <p:spPr>
          <a:xfrm>
            <a:off x="49053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16" hasCustomPrompt="1"/>
          </p:nvPr>
        </p:nvSpPr>
        <p:spPr>
          <a:xfrm>
            <a:off x="4802267" y="1828800"/>
            <a:ext cx="3886279" cy="41148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3"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Tree>
    <p:extLst>
      <p:ext uri="{BB962C8B-B14F-4D97-AF65-F5344CB8AC3E}">
        <p14:creationId xmlns:p14="http://schemas.microsoft.com/office/powerpoint/2010/main" val="3770816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2 Column Text">
    <p:spTree>
      <p:nvGrpSpPr>
        <p:cNvPr id="1" name=""/>
        <p:cNvGrpSpPr/>
        <p:nvPr/>
      </p:nvGrpSpPr>
      <p:grpSpPr>
        <a:xfrm>
          <a:off x="0" y="0"/>
          <a:ext cx="0" cy="0"/>
          <a:chOff x="0" y="0"/>
          <a:chExt cx="0" cy="0"/>
        </a:xfrm>
      </p:grpSpPr>
      <p:sp>
        <p:nvSpPr>
          <p:cNvPr id="6" name="Text Placeholder 17"/>
          <p:cNvSpPr>
            <a:spLocks noGrp="1"/>
          </p:cNvSpPr>
          <p:nvPr>
            <p:ph type="body" sz="quarter" idx="13" hasCustomPrompt="1"/>
          </p:nvPr>
        </p:nvSpPr>
        <p:spPr>
          <a:xfrm>
            <a:off x="49053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7" name="Text Placeholder 17"/>
          <p:cNvSpPr>
            <a:spLocks noGrp="1"/>
          </p:cNvSpPr>
          <p:nvPr>
            <p:ph type="body" sz="quarter" idx="17" hasCustomPrompt="1"/>
          </p:nvPr>
        </p:nvSpPr>
        <p:spPr>
          <a:xfrm>
            <a:off x="4802267" y="1520050"/>
            <a:ext cx="3886279"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5" name="Text Placeholder 17"/>
          <p:cNvSpPr>
            <a:spLocks noGrp="1"/>
          </p:cNvSpPr>
          <p:nvPr>
            <p:ph type="body" sz="quarter" idx="13" hasCustomPrompt="1"/>
          </p:nvPr>
        </p:nvSpPr>
        <p:spPr>
          <a:xfrm>
            <a:off x="490537" y="685799"/>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6" name="Text Placeholder 17"/>
          <p:cNvSpPr>
            <a:spLocks noGrp="1"/>
          </p:cNvSpPr>
          <p:nvPr>
            <p:ph type="body" sz="quarter" idx="17" hasCustomPrompt="1"/>
          </p:nvPr>
        </p:nvSpPr>
        <p:spPr>
          <a:xfrm>
            <a:off x="4802267" y="685800"/>
            <a:ext cx="3886279" cy="530352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Author Title Page w Twitter">
    <p:bg>
      <p:bgRef idx="1001">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31C7164-F172-584C-8E8D-349162C46E53}"/>
              </a:ext>
            </a:extLst>
          </p:cNvPr>
          <p:cNvPicPr>
            <a:picLocks noChangeAspect="1"/>
          </p:cNvPicPr>
          <p:nvPr userDrawn="1"/>
        </p:nvPicPr>
        <p:blipFill>
          <a:blip r:embed="rId2"/>
          <a:stretch>
            <a:fillRect/>
          </a:stretch>
        </p:blipFill>
        <p:spPr>
          <a:xfrm>
            <a:off x="0" y="2034541"/>
            <a:ext cx="9143999" cy="4823459"/>
          </a:xfrm>
          <a:prstGeom prst="rect">
            <a:avLst/>
          </a:prstGeom>
        </p:spPr>
      </p:pic>
      <p:cxnSp>
        <p:nvCxnSpPr>
          <p:cNvPr id="14" name="Straight Connector 13"/>
          <p:cNvCxnSpPr/>
          <p:nvPr userDrawn="1"/>
        </p:nvCxnSpPr>
        <p:spPr>
          <a:xfrm flipV="1">
            <a:off x="0" y="5200650"/>
            <a:ext cx="77724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724073" y="6135153"/>
            <a:ext cx="2286000" cy="610362"/>
          </a:xfrm>
          <a:prstGeom prst="rect">
            <a:avLst/>
          </a:prstGeom>
        </p:spPr>
      </p:pic>
      <p:sp>
        <p:nvSpPr>
          <p:cNvPr id="5" name="Rectangle 4"/>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6" hasCustomPrompt="1"/>
          </p:nvPr>
        </p:nvSpPr>
        <p:spPr>
          <a:xfrm>
            <a:off x="457200" y="3976311"/>
            <a:ext cx="4195764" cy="443198"/>
          </a:xfrm>
          <a:prstGeom prst="rect">
            <a:avLst/>
          </a:prstGeom>
        </p:spPr>
        <p:txBody>
          <a:bodyPr wrap="none" lIns="0" tIns="0" rIns="0" bIns="0" anchor="b" anchorCtr="0">
            <a:spAutoFit/>
          </a:bodyPr>
          <a:lstStyle>
            <a:lvl1pPr marL="0" indent="0" algn="l">
              <a:spcBef>
                <a:spcPts val="0"/>
              </a:spcBef>
              <a:buNone/>
              <a:defRPr sz="3200" b="1" baseline="0">
                <a:solidFill>
                  <a:schemeClr val="bg2"/>
                </a:solidFill>
              </a:defRPr>
            </a:lvl1pPr>
          </a:lstStyle>
          <a:p>
            <a:pPr lvl="0"/>
            <a:r>
              <a:rPr lang="en-US" dirty="0"/>
              <a:t>Title Text Placeholder</a:t>
            </a:r>
          </a:p>
        </p:txBody>
      </p:sp>
      <p:sp>
        <p:nvSpPr>
          <p:cNvPr id="29" name="Text Placeholder 28"/>
          <p:cNvSpPr>
            <a:spLocks noGrp="1"/>
          </p:cNvSpPr>
          <p:nvPr>
            <p:ph type="body" sz="quarter" idx="17" hasCustomPrompt="1"/>
          </p:nvPr>
        </p:nvSpPr>
        <p:spPr>
          <a:xfrm>
            <a:off x="457200" y="4495300"/>
            <a:ext cx="2818913" cy="307777"/>
          </a:xfrm>
          <a:prstGeom prst="rect">
            <a:avLst/>
          </a:prstGeom>
        </p:spPr>
        <p:txBody>
          <a:bodyPr wrap="none" lIns="0" tIns="0" rIns="0" bIns="0">
            <a:spAutoFit/>
          </a:bodyPr>
          <a:lstStyle>
            <a:lvl1pPr marL="0" indent="0" algn="l">
              <a:lnSpc>
                <a:spcPct val="100000"/>
              </a:lnSpc>
              <a:spcBef>
                <a:spcPts val="0"/>
              </a:spcBef>
              <a:buFontTx/>
              <a:buNone/>
              <a:defRPr sz="2000">
                <a:solidFill>
                  <a:schemeClr val="accent2"/>
                </a:solidFill>
              </a:defRPr>
            </a:lvl1pPr>
            <a:lvl2pPr marL="457200" indent="0" algn="r">
              <a:buFontTx/>
              <a:buNone/>
              <a:defRPr>
                <a:solidFill>
                  <a:schemeClr val="accent2"/>
                </a:solidFill>
              </a:defRPr>
            </a:lvl2pPr>
            <a:lvl3pPr marL="914400" indent="0" algn="r">
              <a:buFontTx/>
              <a:buNone/>
              <a:defRPr>
                <a:solidFill>
                  <a:schemeClr val="accent2"/>
                </a:solidFill>
              </a:defRPr>
            </a:lvl3pPr>
            <a:lvl4pPr marL="1371600" indent="0" algn="r">
              <a:buFontTx/>
              <a:buNone/>
              <a:defRPr>
                <a:solidFill>
                  <a:schemeClr val="accent2"/>
                </a:solidFill>
              </a:defRPr>
            </a:lvl4pPr>
            <a:lvl5pPr marL="1828800" indent="0" algn="r">
              <a:buFontTx/>
              <a:buNone/>
              <a:defRPr>
                <a:solidFill>
                  <a:schemeClr val="accent2"/>
                </a:solidFill>
              </a:defRPr>
            </a:lvl5pPr>
          </a:lstStyle>
          <a:p>
            <a:pPr lvl="0"/>
            <a:r>
              <a:rPr lang="en-US" dirty="0"/>
              <a:t>Subtitle Text Placeholder</a:t>
            </a:r>
          </a:p>
        </p:txBody>
      </p:sp>
      <p:sp>
        <p:nvSpPr>
          <p:cNvPr id="31" name="Text Placeholder 30"/>
          <p:cNvSpPr>
            <a:spLocks noGrp="1"/>
          </p:cNvSpPr>
          <p:nvPr>
            <p:ph type="body" sz="quarter" idx="18" hasCustomPrompt="1"/>
          </p:nvPr>
        </p:nvSpPr>
        <p:spPr>
          <a:xfrm>
            <a:off x="457200" y="5394162"/>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1 Name  |  Position</a:t>
            </a:r>
          </a:p>
        </p:txBody>
      </p:sp>
      <p:sp>
        <p:nvSpPr>
          <p:cNvPr id="33" name="Text Placeholder 30"/>
          <p:cNvSpPr>
            <a:spLocks noGrp="1"/>
          </p:cNvSpPr>
          <p:nvPr>
            <p:ph type="body" sz="quarter" idx="19" hasCustomPrompt="1"/>
          </p:nvPr>
        </p:nvSpPr>
        <p:spPr>
          <a:xfrm>
            <a:off x="457200" y="5720070"/>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2 Name  |  Position</a:t>
            </a:r>
          </a:p>
        </p:txBody>
      </p:sp>
      <p:pic>
        <p:nvPicPr>
          <p:cNvPr id="11" name="Picture 1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ubtitle / 3 Column Text">
    <p:spTree>
      <p:nvGrpSpPr>
        <p:cNvPr id="1" name=""/>
        <p:cNvGrpSpPr/>
        <p:nvPr/>
      </p:nvGrpSpPr>
      <p:grpSpPr>
        <a:xfrm>
          <a:off x="0" y="0"/>
          <a:ext cx="0" cy="0"/>
          <a:chOff x="0" y="0"/>
          <a:chExt cx="0" cy="0"/>
        </a:xfrm>
      </p:grpSpPr>
      <p:sp>
        <p:nvSpPr>
          <p:cNvPr id="9" name="Text Placeholder 17"/>
          <p:cNvSpPr>
            <a:spLocks noGrp="1"/>
          </p:cNvSpPr>
          <p:nvPr>
            <p:ph type="body" sz="quarter" idx="17" hasCustomPrompt="1"/>
          </p:nvPr>
        </p:nvSpPr>
        <p:spPr>
          <a:xfrm>
            <a:off x="484271"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3" hasCustomPrompt="1"/>
          </p:nvPr>
        </p:nvSpPr>
        <p:spPr>
          <a:xfrm>
            <a:off x="3332204"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ext Placeholder 17"/>
          <p:cNvSpPr>
            <a:spLocks noGrp="1"/>
          </p:cNvSpPr>
          <p:nvPr>
            <p:ph type="body" sz="quarter" idx="24" hasCustomPrompt="1"/>
          </p:nvPr>
        </p:nvSpPr>
        <p:spPr>
          <a:xfrm>
            <a:off x="6180220" y="1828800"/>
            <a:ext cx="2514600" cy="420624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1520050"/>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2" name="Text Placeholder 17"/>
          <p:cNvSpPr>
            <a:spLocks noGrp="1"/>
          </p:cNvSpPr>
          <p:nvPr>
            <p:ph type="body" sz="quarter" idx="24" hasCustomPrompt="1"/>
          </p:nvPr>
        </p:nvSpPr>
        <p:spPr>
          <a:xfrm>
            <a:off x="6180220" y="1520051"/>
            <a:ext cx="2514600" cy="45720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3"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7" name="Text Placeholder 17"/>
          <p:cNvSpPr>
            <a:spLocks noGrp="1"/>
          </p:cNvSpPr>
          <p:nvPr>
            <p:ph type="body" sz="quarter" idx="17" hasCustomPrompt="1"/>
          </p:nvPr>
        </p:nvSpPr>
        <p:spPr>
          <a:xfrm>
            <a:off x="484271" y="597480"/>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9" name="Text Placeholder 17"/>
          <p:cNvSpPr>
            <a:spLocks noGrp="1"/>
          </p:cNvSpPr>
          <p:nvPr>
            <p:ph type="body" sz="quarter" idx="23" hasCustomPrompt="1"/>
          </p:nvPr>
        </p:nvSpPr>
        <p:spPr>
          <a:xfrm>
            <a:off x="3332204"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
        <p:nvSpPr>
          <p:cNvPr id="10" name="Text Placeholder 17"/>
          <p:cNvSpPr>
            <a:spLocks noGrp="1"/>
          </p:cNvSpPr>
          <p:nvPr>
            <p:ph type="body" sz="quarter" idx="24" hasCustomPrompt="1"/>
          </p:nvPr>
        </p:nvSpPr>
        <p:spPr>
          <a:xfrm>
            <a:off x="6180220" y="597479"/>
            <a:ext cx="2514600" cy="5486400"/>
          </a:xfrm>
          <a:prstGeom prst="rect">
            <a:avLst/>
          </a:prstGeom>
        </p:spPr>
        <p:txBody>
          <a:bodyPr lIns="0" tIns="0" rIns="0" bIns="0"/>
          <a:lstStyle>
            <a:lvl1pPr marL="0" indent="0">
              <a:spcBef>
                <a:spcPts val="0"/>
              </a:spcBef>
              <a:buNone/>
              <a:defRPr sz="1800" b="0" i="0">
                <a:latin typeface="Arial Regular" charset="0"/>
                <a:ea typeface="Arial Regular" charset="0"/>
                <a:cs typeface="Arial Regular"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18pt text placeholder </a:t>
            </a:r>
          </a:p>
          <a:p>
            <a:pPr lvl="0"/>
            <a:endParaRPr lang="en-US" dirty="0"/>
          </a:p>
          <a:p>
            <a:pPr lvl="0"/>
            <a:r>
              <a:rPr lang="en-US" dirty="0"/>
              <a:t>Minimum allowable font size is 16pt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Subtitle / 3 Chart Graphics">
    <p:spTree>
      <p:nvGrpSpPr>
        <p:cNvPr id="1" name=""/>
        <p:cNvGrpSpPr/>
        <p:nvPr/>
      </p:nvGrpSpPr>
      <p:grpSpPr>
        <a:xfrm>
          <a:off x="0" y="0"/>
          <a:ext cx="0" cy="0"/>
          <a:chOff x="0" y="0"/>
          <a:chExt cx="0" cy="0"/>
        </a:xfrm>
      </p:grpSpPr>
      <p:sp>
        <p:nvSpPr>
          <p:cNvPr id="11" name="Chart Placeholder 3"/>
          <p:cNvSpPr>
            <a:spLocks noGrp="1"/>
          </p:cNvSpPr>
          <p:nvPr>
            <p:ph type="chart" sz="quarter" idx="14" hasCustomPrompt="1"/>
          </p:nvPr>
        </p:nvSpPr>
        <p:spPr>
          <a:xfrm>
            <a:off x="6180137"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16"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7" name="Chart Placeholder 3"/>
          <p:cNvSpPr>
            <a:spLocks noGrp="1"/>
          </p:cNvSpPr>
          <p:nvPr>
            <p:ph type="chart" sz="quarter" idx="15" hasCustomPrompt="1"/>
          </p:nvPr>
        </p:nvSpPr>
        <p:spPr>
          <a:xfrm>
            <a:off x="484271"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8" name="Chart Placeholder 3"/>
          <p:cNvSpPr>
            <a:spLocks noGrp="1"/>
          </p:cNvSpPr>
          <p:nvPr>
            <p:ph type="chart" sz="quarter" idx="16" hasCustomPrompt="1"/>
          </p:nvPr>
        </p:nvSpPr>
        <p:spPr>
          <a:xfrm>
            <a:off x="3332204" y="1828800"/>
            <a:ext cx="2514683"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2 Chart Graphics">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9"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10" name="Chart Placeholder 3"/>
          <p:cNvSpPr>
            <a:spLocks noGrp="1"/>
          </p:cNvSpPr>
          <p:nvPr>
            <p:ph type="chart" sz="quarter" idx="16" hasCustomPrompt="1"/>
          </p:nvPr>
        </p:nvSpPr>
        <p:spPr>
          <a:xfrm>
            <a:off x="48427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
        <p:nvSpPr>
          <p:cNvPr id="14" name="Chart Placeholder 3"/>
          <p:cNvSpPr>
            <a:spLocks noGrp="1"/>
          </p:cNvSpPr>
          <p:nvPr>
            <p:ph type="chart" sz="quarter" idx="17" hasCustomPrompt="1"/>
          </p:nvPr>
        </p:nvSpPr>
        <p:spPr>
          <a:xfrm>
            <a:off x="4854340" y="1828800"/>
            <a:ext cx="384048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title / 1 Chart Graphic">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484271" y="676734"/>
            <a:ext cx="3827907" cy="387798"/>
          </a:xfrm>
          <a:prstGeom prst="rect">
            <a:avLst/>
          </a:prstGeom>
        </p:spPr>
        <p:txBody>
          <a:bodyPr vert="horz" wrap="none" lIns="0" tIns="0" rIns="0" bIns="0" rtlCol="0" anchor="b">
            <a:spAutoFit/>
          </a:bodyPr>
          <a:lstStyle>
            <a:lvl1pPr>
              <a:defRPr sz="2800" b="1" i="0">
                <a:latin typeface="Arial Bold" charset="0"/>
                <a:ea typeface="Arial Bold" charset="0"/>
                <a:cs typeface="Arial Bold" charset="0"/>
              </a:defRPr>
            </a:lvl1pPr>
          </a:lstStyle>
          <a:p>
            <a:r>
              <a:rPr lang="en-US" dirty="0"/>
              <a:t>Page Title Placeholder</a:t>
            </a:r>
          </a:p>
        </p:txBody>
      </p:sp>
      <p:sp>
        <p:nvSpPr>
          <p:cNvPr id="7" name="Text Placeholder 14"/>
          <p:cNvSpPr>
            <a:spLocks noGrp="1"/>
          </p:cNvSpPr>
          <p:nvPr>
            <p:ph type="body" sz="quarter" idx="11" hasCustomPrompt="1"/>
          </p:nvPr>
        </p:nvSpPr>
        <p:spPr>
          <a:xfrm>
            <a:off x="484271" y="1096282"/>
            <a:ext cx="2654573" cy="276999"/>
          </a:xfrm>
          <a:prstGeom prst="rect">
            <a:avLst/>
          </a:prstGeom>
        </p:spPr>
        <p:txBody>
          <a:bodyPr wrap="none" lIns="0" tIns="0" rIns="0" bIns="0">
            <a:spAutoFit/>
          </a:bodyPr>
          <a:lstStyle>
            <a:lvl1pPr marL="0" indent="0">
              <a:lnSpc>
                <a:spcPct val="100000"/>
              </a:lnSpc>
              <a:spcBef>
                <a:spcPts val="0"/>
              </a:spcBef>
              <a:buNone/>
              <a:defRPr sz="1800" b="0" i="0">
                <a:solidFill>
                  <a:schemeClr val="accent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Subtitle Placeholder</a:t>
            </a:r>
          </a:p>
        </p:txBody>
      </p:sp>
      <p:sp>
        <p:nvSpPr>
          <p:cNvPr id="8" name="Chart Placeholder 3"/>
          <p:cNvSpPr>
            <a:spLocks noGrp="1"/>
          </p:cNvSpPr>
          <p:nvPr>
            <p:ph type="chart" sz="quarter" idx="16" hasCustomPrompt="1"/>
          </p:nvPr>
        </p:nvSpPr>
        <p:spPr>
          <a:xfrm>
            <a:off x="484270" y="1828800"/>
            <a:ext cx="8202530" cy="4114800"/>
          </a:xfrm>
          <a:prstGeom prst="rect">
            <a:avLst/>
          </a:prstGeom>
        </p:spPr>
        <p:txBody>
          <a:bodyPr/>
          <a:lstStyle>
            <a:lvl1pPr marL="0" indent="0">
              <a:buNone/>
              <a:defRPr sz="1600" b="0" i="0">
                <a:latin typeface="Arial Regular" charset="0"/>
                <a:ea typeface="Arial Regular" charset="0"/>
                <a:cs typeface="Arial Regular" charset="0"/>
              </a:defRPr>
            </a:lvl1pPr>
          </a:lstStyle>
          <a:p>
            <a:r>
              <a:rPr lang="en-US"/>
              <a:t>Chart Graphic</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t Connected Personal w Twitt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EB47E80D-6F83-6440-AEAF-AFA451AD890E}"/>
              </a:ext>
            </a:extLst>
          </p:cNvPr>
          <p:cNvPicPr>
            <a:picLocks noChangeAspect="1"/>
          </p:cNvPicPr>
          <p:nvPr userDrawn="1"/>
        </p:nvPicPr>
        <p:blipFill>
          <a:blip r:embed="rId2"/>
          <a:stretch>
            <a:fillRect/>
          </a:stretch>
        </p:blipFill>
        <p:spPr>
          <a:xfrm>
            <a:off x="0" y="2034541"/>
            <a:ext cx="9143999" cy="4823459"/>
          </a:xfrm>
          <a:prstGeom prst="rect">
            <a:avLst/>
          </a:prstGeom>
        </p:spPr>
      </p:pic>
      <p:pic>
        <p:nvPicPr>
          <p:cNvPr id="21" name="Picture 2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724073" y="6135153"/>
            <a:ext cx="2286000" cy="610362"/>
          </a:xfrm>
          <a:prstGeom prst="rect">
            <a:avLst/>
          </a:prstGeom>
        </p:spPr>
      </p:pic>
      <p:cxnSp>
        <p:nvCxnSpPr>
          <p:cNvPr id="28" name="Straight Connector 27"/>
          <p:cNvCxnSpPr/>
          <p:nvPr userDrawn="1"/>
        </p:nvCxnSpPr>
        <p:spPr>
          <a:xfrm flipV="1">
            <a:off x="0" y="5023952"/>
            <a:ext cx="47879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9900" y="6423437"/>
            <a:ext cx="3278140" cy="138499"/>
          </a:xfrm>
          <a:prstGeom prst="rect">
            <a:avLst/>
          </a:prstGeom>
          <a:noFill/>
        </p:spPr>
        <p:txBody>
          <a:bodyPr wrap="none" lIns="0" tIns="0" rIns="0" bIns="0" rtlCol="0">
            <a:spAutoFit/>
          </a:bodyPr>
          <a:lstStyle/>
          <a:p>
            <a:pPr algn="r"/>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26" name="Text Placeholder 21"/>
          <p:cNvSpPr>
            <a:spLocks noGrp="1"/>
          </p:cNvSpPr>
          <p:nvPr>
            <p:ph type="body" sz="quarter" idx="13" hasCustomPrompt="1"/>
          </p:nvPr>
        </p:nvSpPr>
        <p:spPr>
          <a:xfrm>
            <a:off x="478896" y="3049114"/>
            <a:ext cx="3281348" cy="1077218"/>
          </a:xfrm>
          <a:prstGeom prst="rect">
            <a:avLst/>
          </a:prstGeom>
        </p:spPr>
        <p:txBody>
          <a:bodyPr wrap="none" lIns="0" tIns="0" rIns="0" bIns="0">
            <a:spAutoFit/>
          </a:bodyPr>
          <a:lstStyle>
            <a:lvl1pPr marL="0" marR="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bg2"/>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youremail@rethinkhealth.org</a:t>
            </a:r>
            <a:endParaRPr lang="en-US" dirty="0"/>
          </a:p>
        </p:txBody>
      </p:sp>
      <p:sp>
        <p:nvSpPr>
          <p:cNvPr id="8" name="Text Placeholder 21"/>
          <p:cNvSpPr>
            <a:spLocks noGrp="1"/>
          </p:cNvSpPr>
          <p:nvPr>
            <p:ph type="body" sz="quarter" idx="14" hasCustomPrompt="1"/>
          </p:nvPr>
        </p:nvSpPr>
        <p:spPr>
          <a:xfrm>
            <a:off x="871831" y="4536692"/>
            <a:ext cx="1843453" cy="359073"/>
          </a:xfrm>
          <a:prstGeom prst="rect">
            <a:avLst/>
          </a:prstGeom>
        </p:spPr>
        <p:txBody>
          <a:bodyPr wrap="none" lIns="0" tIns="0" rIns="0" bIns="0" anchor="ctr" anchorCtr="0">
            <a:spAutoFit/>
          </a:bodyPr>
          <a:lstStyle>
            <a:lvl1pPr marL="0" marR="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bg2"/>
                </a:solidFill>
                <a:latin typeface="Arial Bold" charset="0"/>
                <a:ea typeface="Arial Bold" charset="0"/>
                <a:cs typeface="Arial Bold" charset="0"/>
              </a:defRPr>
            </a:lvl1pPr>
          </a:lstStyle>
          <a:p>
            <a:pPr lvl="0"/>
            <a:r>
              <a:rPr lang="en-US" dirty="0"/>
              <a:t>@</a:t>
            </a:r>
            <a:r>
              <a:rPr lang="en-US" dirty="0" err="1"/>
              <a:t>twitterhandle</a:t>
            </a:r>
            <a:endParaRPr lang="en-US" dirty="0"/>
          </a:p>
        </p:txBody>
      </p:sp>
      <p:pic>
        <p:nvPicPr>
          <p:cNvPr id="11" name="Picture 10"/>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78896" y="4545517"/>
            <a:ext cx="325994" cy="325994"/>
          </a:xfrm>
          <a:prstGeom prst="rect">
            <a:avLst/>
          </a:prstGeom>
        </p:spPr>
      </p:pic>
      <p:sp>
        <p:nvSpPr>
          <p:cNvPr id="33" name="Rectangle 32"/>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userDrawn="1"/>
        </p:nvGrpSpPr>
        <p:grpSpPr>
          <a:xfrm>
            <a:off x="478896" y="5643093"/>
            <a:ext cx="1086203" cy="327801"/>
            <a:chOff x="2558293" y="5360101"/>
            <a:chExt cx="1086203" cy="327801"/>
          </a:xfrm>
        </p:grpSpPr>
        <p:pic>
          <p:nvPicPr>
            <p:cNvPr id="35" name="Picture 34"/>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938528" y="5362169"/>
              <a:ext cx="325733" cy="325733"/>
            </a:xfrm>
            <a:prstGeom prst="rect">
              <a:avLst/>
            </a:prstGeom>
          </p:spPr>
        </p:pic>
        <p:pic>
          <p:nvPicPr>
            <p:cNvPr id="36" name="Picture 3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558293" y="5360101"/>
              <a:ext cx="325994" cy="325994"/>
            </a:xfrm>
            <a:prstGeom prst="rect">
              <a:avLst/>
            </a:prstGeom>
          </p:spPr>
        </p:pic>
        <p:pic>
          <p:nvPicPr>
            <p:cNvPr id="37" name="Picture 36"/>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318502" y="5360101"/>
              <a:ext cx="325994" cy="325994"/>
            </a:xfrm>
            <a:prstGeom prst="rect">
              <a:avLst/>
            </a:prstGeom>
          </p:spPr>
        </p:pic>
      </p:grpSp>
      <p:sp>
        <p:nvSpPr>
          <p:cNvPr id="38" name="TextBox 37"/>
          <p:cNvSpPr txBox="1"/>
          <p:nvPr userDrawn="1"/>
        </p:nvSpPr>
        <p:spPr>
          <a:xfrm>
            <a:off x="1619079" y="5645998"/>
            <a:ext cx="2281074" cy="307777"/>
          </a:xfrm>
          <a:prstGeom prst="rect">
            <a:avLst/>
          </a:prstGeom>
          <a:noFill/>
        </p:spPr>
        <p:txBody>
          <a:bodyPr wrap="none" lIns="0" tIns="0" rIns="0" bIns="0" rtlCol="0" anchor="b" anchorCtr="0">
            <a:spAutoFit/>
          </a:bodyPr>
          <a:lstStyle/>
          <a:p>
            <a:pPr algn="l"/>
            <a:r>
              <a:rPr lang="en-US" sz="2000" b="1" dirty="0" err="1">
                <a:solidFill>
                  <a:schemeClr val="bg2"/>
                </a:solidFill>
              </a:rPr>
              <a:t>ReThinkHealth.org</a:t>
            </a:r>
            <a:endParaRPr lang="en-US" sz="2000" b="1" dirty="0">
              <a:solidFill>
                <a:schemeClr val="bg2"/>
              </a:solidFill>
            </a:endParaRPr>
          </a:p>
        </p:txBody>
      </p:sp>
      <p:sp>
        <p:nvSpPr>
          <p:cNvPr id="39" name="TextBox 38"/>
          <p:cNvSpPr txBox="1"/>
          <p:nvPr userDrawn="1"/>
        </p:nvSpPr>
        <p:spPr>
          <a:xfrm>
            <a:off x="478896" y="5173431"/>
            <a:ext cx="3979616" cy="307777"/>
          </a:xfrm>
          <a:prstGeom prst="rect">
            <a:avLst/>
          </a:prstGeom>
          <a:noFill/>
        </p:spPr>
        <p:txBody>
          <a:bodyPr wrap="none" lIns="0" tIns="0" rIns="0" bIns="0" rtlCol="0" anchor="b" anchorCtr="0">
            <a:spAutoFit/>
          </a:bodyPr>
          <a:lstStyle/>
          <a:p>
            <a:pPr algn="l"/>
            <a:r>
              <a:rPr lang="en-US" sz="2000" b="1" dirty="0" err="1">
                <a:solidFill>
                  <a:schemeClr val="bg2"/>
                </a:solidFill>
              </a:rPr>
              <a:t>ThinkWithUs@rethinkhealth.org</a:t>
            </a:r>
            <a:endParaRPr lang="en-US" sz="2000" b="1" dirty="0">
              <a:solidFill>
                <a:schemeClr val="bg2"/>
              </a:solidFill>
            </a:endParaRPr>
          </a:p>
        </p:txBody>
      </p:sp>
      <p:sp>
        <p:nvSpPr>
          <p:cNvPr id="40" name="TextBox 39"/>
          <p:cNvSpPr txBox="1"/>
          <p:nvPr userDrawn="1"/>
        </p:nvSpPr>
        <p:spPr>
          <a:xfrm>
            <a:off x="457200" y="2392532"/>
            <a:ext cx="2912657" cy="492443"/>
          </a:xfrm>
          <a:prstGeom prst="rect">
            <a:avLst/>
          </a:prstGeom>
          <a:noFill/>
        </p:spPr>
        <p:txBody>
          <a:bodyPr wrap="none" lIns="0" tIns="0" rIns="0" bIns="0" rtlCol="0" anchor="b" anchorCtr="0">
            <a:spAutoFit/>
          </a:bodyPr>
          <a:lstStyle/>
          <a:p>
            <a:pPr algn="l"/>
            <a:r>
              <a:rPr lang="en-US" sz="3200" b="1" dirty="0">
                <a:solidFill>
                  <a:schemeClr val="accent1"/>
                </a:solidFill>
              </a:rPr>
              <a:t>Get Connected</a:t>
            </a:r>
          </a:p>
        </p:txBody>
      </p:sp>
      <p:pic>
        <p:nvPicPr>
          <p:cNvPr id="22" name="Picture 21"/>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t Connected Personal ">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29DF41D7-CB50-1644-97BA-08B04E70CA26}"/>
              </a:ext>
            </a:extLst>
          </p:cNvPr>
          <p:cNvPicPr>
            <a:picLocks noChangeAspect="1"/>
          </p:cNvPicPr>
          <p:nvPr userDrawn="1"/>
        </p:nvPicPr>
        <p:blipFill>
          <a:blip r:embed="rId2"/>
          <a:stretch>
            <a:fillRect/>
          </a:stretch>
        </p:blipFill>
        <p:spPr>
          <a:xfrm>
            <a:off x="0" y="2034541"/>
            <a:ext cx="9143999" cy="4823459"/>
          </a:xfrm>
          <a:prstGeom prst="rect">
            <a:avLst/>
          </a:prstGeom>
        </p:spPr>
      </p:pic>
      <p:cxnSp>
        <p:nvCxnSpPr>
          <p:cNvPr id="28" name="Straight Connector 27"/>
          <p:cNvCxnSpPr/>
          <p:nvPr userDrawn="1"/>
        </p:nvCxnSpPr>
        <p:spPr>
          <a:xfrm flipV="1">
            <a:off x="0" y="5023952"/>
            <a:ext cx="47879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9900" y="6423437"/>
            <a:ext cx="3278140" cy="138499"/>
          </a:xfrm>
          <a:prstGeom prst="rect">
            <a:avLst/>
          </a:prstGeom>
          <a:noFill/>
        </p:spPr>
        <p:txBody>
          <a:bodyPr wrap="none" lIns="0" tIns="0" rIns="0" bIns="0" rtlCol="0">
            <a:spAutoFit/>
          </a:bodyPr>
          <a:lstStyle/>
          <a:p>
            <a:pPr algn="r"/>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26" name="Text Placeholder 21"/>
          <p:cNvSpPr>
            <a:spLocks noGrp="1"/>
          </p:cNvSpPr>
          <p:nvPr>
            <p:ph type="body" sz="quarter" idx="13" hasCustomPrompt="1"/>
          </p:nvPr>
        </p:nvSpPr>
        <p:spPr>
          <a:xfrm>
            <a:off x="478896" y="3049114"/>
            <a:ext cx="3281348" cy="1077218"/>
          </a:xfrm>
          <a:prstGeom prst="rect">
            <a:avLst/>
          </a:prstGeom>
        </p:spPr>
        <p:txBody>
          <a:bodyPr wrap="none" lIns="0" tIns="0" rIns="0" bIns="0">
            <a:spAutoFit/>
          </a:bodyPr>
          <a:lstStyle>
            <a:lvl1pPr marL="0" marR="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sz="2000" b="0" i="0">
                <a:solidFill>
                  <a:schemeClr val="bg2"/>
                </a:solidFill>
                <a:latin typeface="Arial Regular" charset="0"/>
                <a:ea typeface="Arial Regular" charset="0"/>
                <a:cs typeface="Arial Regular" charset="0"/>
              </a:defRPr>
            </a:lvl1pPr>
          </a:lstStyle>
          <a:p>
            <a:pPr lvl="0"/>
            <a:r>
              <a:rPr lang="en-US" dirty="0"/>
              <a:t>Full Name  |  Designation</a:t>
            </a:r>
          </a:p>
          <a:p>
            <a:pPr lvl="0"/>
            <a:r>
              <a:rPr lang="en-US" dirty="0"/>
              <a:t>Your Position</a:t>
            </a:r>
          </a:p>
          <a:p>
            <a:pPr lvl="0"/>
            <a:r>
              <a:rPr lang="en-US" dirty="0" err="1"/>
              <a:t>youremail@rethinkhealth.org</a:t>
            </a:r>
            <a:endParaRPr lang="en-US" dirty="0"/>
          </a:p>
        </p:txBody>
      </p:sp>
      <p:sp>
        <p:nvSpPr>
          <p:cNvPr id="8" name="Text Placeholder 21"/>
          <p:cNvSpPr>
            <a:spLocks noGrp="1"/>
          </p:cNvSpPr>
          <p:nvPr>
            <p:ph type="body" sz="quarter" idx="14" hasCustomPrompt="1"/>
          </p:nvPr>
        </p:nvSpPr>
        <p:spPr>
          <a:xfrm>
            <a:off x="871831" y="4536692"/>
            <a:ext cx="1843453" cy="359073"/>
          </a:xfrm>
          <a:prstGeom prst="rect">
            <a:avLst/>
          </a:prstGeom>
        </p:spPr>
        <p:txBody>
          <a:bodyPr wrap="none" lIns="0" tIns="0" rIns="0" bIns="0" anchor="ctr" anchorCtr="0">
            <a:spAutoFit/>
          </a:bodyPr>
          <a:lstStyle>
            <a:lvl1pPr marL="0" marR="0" indent="0" algn="l" defTabSz="914400" rtl="0" eaLnBrk="1" fontAlgn="auto" latinLnBrk="0" hangingPunct="1">
              <a:lnSpc>
                <a:spcPts val="2800"/>
              </a:lnSpc>
              <a:spcBef>
                <a:spcPts val="0"/>
              </a:spcBef>
              <a:spcAft>
                <a:spcPts val="0"/>
              </a:spcAft>
              <a:buClrTx/>
              <a:buSzTx/>
              <a:buFont typeface="Arial" panose="020B0604020202020204" pitchFamily="34" charset="0"/>
              <a:buNone/>
              <a:tabLst/>
              <a:defRPr sz="2000" b="1" i="0">
                <a:solidFill>
                  <a:schemeClr val="bg2"/>
                </a:solidFill>
                <a:latin typeface="Arial Bold" charset="0"/>
                <a:ea typeface="Arial Bold" charset="0"/>
                <a:cs typeface="Arial Bold" charset="0"/>
              </a:defRPr>
            </a:lvl1pPr>
          </a:lstStyle>
          <a:p>
            <a:pPr lvl="0"/>
            <a:r>
              <a:rPr lang="en-US" dirty="0"/>
              <a:t>@</a:t>
            </a:r>
            <a:r>
              <a:rPr lang="en-US" dirty="0" err="1"/>
              <a:t>twitterhandle</a:t>
            </a:r>
            <a:endParaRPr lang="en-US" dirty="0"/>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8896" y="4545517"/>
            <a:ext cx="325994" cy="325994"/>
          </a:xfrm>
          <a:prstGeom prst="rect">
            <a:avLst/>
          </a:prstGeom>
        </p:spPr>
      </p:pic>
      <p:sp>
        <p:nvSpPr>
          <p:cNvPr id="33" name="Rectangle 32"/>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userDrawn="1"/>
        </p:nvGrpSpPr>
        <p:grpSpPr>
          <a:xfrm>
            <a:off x="478896" y="5643093"/>
            <a:ext cx="1086203" cy="327801"/>
            <a:chOff x="2558293" y="5360101"/>
            <a:chExt cx="1086203" cy="327801"/>
          </a:xfrm>
        </p:grpSpPr>
        <p:pic>
          <p:nvPicPr>
            <p:cNvPr id="35" name="Picture 3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938528" y="5362169"/>
              <a:ext cx="325733" cy="325733"/>
            </a:xfrm>
            <a:prstGeom prst="rect">
              <a:avLst/>
            </a:prstGeom>
          </p:spPr>
        </p:pic>
        <p:pic>
          <p:nvPicPr>
            <p:cNvPr id="36" name="Picture 3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58293" y="5360101"/>
              <a:ext cx="325994" cy="325994"/>
            </a:xfrm>
            <a:prstGeom prst="rect">
              <a:avLst/>
            </a:prstGeom>
          </p:spPr>
        </p:pic>
        <p:pic>
          <p:nvPicPr>
            <p:cNvPr id="37" name="Picture 3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318502" y="5360101"/>
              <a:ext cx="325994" cy="325994"/>
            </a:xfrm>
            <a:prstGeom prst="rect">
              <a:avLst/>
            </a:prstGeom>
          </p:spPr>
        </p:pic>
      </p:grpSp>
      <p:sp>
        <p:nvSpPr>
          <p:cNvPr id="38" name="TextBox 37"/>
          <p:cNvSpPr txBox="1"/>
          <p:nvPr userDrawn="1"/>
        </p:nvSpPr>
        <p:spPr>
          <a:xfrm>
            <a:off x="1619079" y="5645998"/>
            <a:ext cx="2281074" cy="307777"/>
          </a:xfrm>
          <a:prstGeom prst="rect">
            <a:avLst/>
          </a:prstGeom>
          <a:noFill/>
        </p:spPr>
        <p:txBody>
          <a:bodyPr wrap="none" lIns="0" tIns="0" rIns="0" bIns="0" rtlCol="0" anchor="b" anchorCtr="0">
            <a:spAutoFit/>
          </a:bodyPr>
          <a:lstStyle/>
          <a:p>
            <a:pPr algn="l"/>
            <a:r>
              <a:rPr lang="en-US" sz="2000" b="1" dirty="0" err="1">
                <a:solidFill>
                  <a:schemeClr val="bg2"/>
                </a:solidFill>
              </a:rPr>
              <a:t>ReThinkHealth.org</a:t>
            </a:r>
            <a:endParaRPr lang="en-US" sz="2000" b="1" dirty="0">
              <a:solidFill>
                <a:schemeClr val="bg2"/>
              </a:solidFill>
            </a:endParaRPr>
          </a:p>
        </p:txBody>
      </p:sp>
      <p:sp>
        <p:nvSpPr>
          <p:cNvPr id="39" name="TextBox 38"/>
          <p:cNvSpPr txBox="1"/>
          <p:nvPr userDrawn="1"/>
        </p:nvSpPr>
        <p:spPr>
          <a:xfrm>
            <a:off x="478896" y="5173431"/>
            <a:ext cx="3979616" cy="307777"/>
          </a:xfrm>
          <a:prstGeom prst="rect">
            <a:avLst/>
          </a:prstGeom>
          <a:noFill/>
        </p:spPr>
        <p:txBody>
          <a:bodyPr wrap="none" lIns="0" tIns="0" rIns="0" bIns="0" rtlCol="0" anchor="b" anchorCtr="0">
            <a:spAutoFit/>
          </a:bodyPr>
          <a:lstStyle/>
          <a:p>
            <a:pPr algn="l"/>
            <a:r>
              <a:rPr lang="en-US" sz="2000" b="1" dirty="0" err="1">
                <a:solidFill>
                  <a:schemeClr val="bg2"/>
                </a:solidFill>
              </a:rPr>
              <a:t>ThinkWithUs@rethinkhealth.org</a:t>
            </a:r>
            <a:endParaRPr lang="en-US" sz="2000" b="1" dirty="0">
              <a:solidFill>
                <a:schemeClr val="bg2"/>
              </a:solidFill>
            </a:endParaRPr>
          </a:p>
        </p:txBody>
      </p:sp>
      <p:sp>
        <p:nvSpPr>
          <p:cNvPr id="40" name="TextBox 39"/>
          <p:cNvSpPr txBox="1"/>
          <p:nvPr userDrawn="1"/>
        </p:nvSpPr>
        <p:spPr>
          <a:xfrm>
            <a:off x="457200" y="2392532"/>
            <a:ext cx="2912657" cy="492443"/>
          </a:xfrm>
          <a:prstGeom prst="rect">
            <a:avLst/>
          </a:prstGeom>
          <a:noFill/>
        </p:spPr>
        <p:txBody>
          <a:bodyPr wrap="none" lIns="0" tIns="0" rIns="0" bIns="0" rtlCol="0" anchor="b" anchorCtr="0">
            <a:spAutoFit/>
          </a:bodyPr>
          <a:lstStyle/>
          <a:p>
            <a:pPr algn="l"/>
            <a:r>
              <a:rPr lang="en-US" sz="3200" b="1" dirty="0">
                <a:solidFill>
                  <a:schemeClr val="accent1"/>
                </a:solidFill>
              </a:rPr>
              <a:t>Get Connected</a:t>
            </a:r>
          </a:p>
        </p:txBody>
      </p:sp>
      <p:pic>
        <p:nvPicPr>
          <p:cNvPr id="22" name="Picture 2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extLst>
      <p:ext uri="{BB962C8B-B14F-4D97-AF65-F5344CB8AC3E}">
        <p14:creationId xmlns:p14="http://schemas.microsoft.com/office/powerpoint/2010/main" val="2058041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t Connected General w Twitter">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EA8717D6-CC6B-5545-B185-30C95A336CEF}"/>
              </a:ext>
            </a:extLst>
          </p:cNvPr>
          <p:cNvPicPr>
            <a:picLocks noChangeAspect="1"/>
          </p:cNvPicPr>
          <p:nvPr userDrawn="1"/>
        </p:nvPicPr>
        <p:blipFill>
          <a:blip r:embed="rId2"/>
          <a:stretch>
            <a:fillRect/>
          </a:stretch>
        </p:blipFill>
        <p:spPr>
          <a:xfrm>
            <a:off x="0" y="2034541"/>
            <a:ext cx="9143999" cy="4823459"/>
          </a:xfrm>
          <a:prstGeom prst="rect">
            <a:avLst/>
          </a:prstGeom>
        </p:spPr>
      </p:pic>
      <p:pic>
        <p:nvPicPr>
          <p:cNvPr id="21" name="Picture 2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724073" y="6135153"/>
            <a:ext cx="2286000" cy="610362"/>
          </a:xfrm>
          <a:prstGeom prst="rect">
            <a:avLst/>
          </a:prstGeom>
        </p:spPr>
      </p:pic>
      <p:cxnSp>
        <p:nvCxnSpPr>
          <p:cNvPr id="28" name="Straight Connector 27"/>
          <p:cNvCxnSpPr/>
          <p:nvPr userDrawn="1"/>
        </p:nvCxnSpPr>
        <p:spPr>
          <a:xfrm flipV="1">
            <a:off x="0" y="5023952"/>
            <a:ext cx="47879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9900" y="6423437"/>
            <a:ext cx="3278140" cy="138499"/>
          </a:xfrm>
          <a:prstGeom prst="rect">
            <a:avLst/>
          </a:prstGeom>
          <a:noFill/>
        </p:spPr>
        <p:txBody>
          <a:bodyPr wrap="none" lIns="0" tIns="0" rIns="0" bIns="0" rtlCol="0">
            <a:spAutoFit/>
          </a:bodyPr>
          <a:lstStyle/>
          <a:p>
            <a:pPr algn="r"/>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33" name="Rectangle 32"/>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userDrawn="1"/>
        </p:nvGrpSpPr>
        <p:grpSpPr>
          <a:xfrm>
            <a:off x="478896" y="5643093"/>
            <a:ext cx="1086203" cy="327801"/>
            <a:chOff x="2558293" y="5360101"/>
            <a:chExt cx="1086203" cy="327801"/>
          </a:xfrm>
        </p:grpSpPr>
        <p:pic>
          <p:nvPicPr>
            <p:cNvPr id="35" name="Picture 34"/>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938528" y="5362169"/>
              <a:ext cx="325733" cy="325733"/>
            </a:xfrm>
            <a:prstGeom prst="rect">
              <a:avLst/>
            </a:prstGeom>
          </p:spPr>
        </p:pic>
        <p:pic>
          <p:nvPicPr>
            <p:cNvPr id="36" name="Picture 35"/>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2558293" y="5360101"/>
              <a:ext cx="325994" cy="325994"/>
            </a:xfrm>
            <a:prstGeom prst="rect">
              <a:avLst/>
            </a:prstGeom>
          </p:spPr>
        </p:pic>
        <p:pic>
          <p:nvPicPr>
            <p:cNvPr id="37" name="Picture 36"/>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3318502" y="5360101"/>
              <a:ext cx="325994" cy="325994"/>
            </a:xfrm>
            <a:prstGeom prst="rect">
              <a:avLst/>
            </a:prstGeom>
          </p:spPr>
        </p:pic>
      </p:grpSp>
      <p:sp>
        <p:nvSpPr>
          <p:cNvPr id="38" name="TextBox 37"/>
          <p:cNvSpPr txBox="1"/>
          <p:nvPr userDrawn="1"/>
        </p:nvSpPr>
        <p:spPr>
          <a:xfrm>
            <a:off x="1619079" y="5645998"/>
            <a:ext cx="2281074" cy="307777"/>
          </a:xfrm>
          <a:prstGeom prst="rect">
            <a:avLst/>
          </a:prstGeom>
          <a:noFill/>
        </p:spPr>
        <p:txBody>
          <a:bodyPr wrap="none" lIns="0" tIns="0" rIns="0" bIns="0" rtlCol="0" anchor="b" anchorCtr="0">
            <a:spAutoFit/>
          </a:bodyPr>
          <a:lstStyle/>
          <a:p>
            <a:pPr algn="l"/>
            <a:r>
              <a:rPr lang="en-US" sz="2000" b="1" dirty="0" err="1">
                <a:solidFill>
                  <a:schemeClr val="bg2"/>
                </a:solidFill>
              </a:rPr>
              <a:t>ReThinkHealth.org</a:t>
            </a:r>
            <a:endParaRPr lang="en-US" sz="2000" b="1" dirty="0">
              <a:solidFill>
                <a:schemeClr val="bg2"/>
              </a:solidFill>
            </a:endParaRPr>
          </a:p>
        </p:txBody>
      </p:sp>
      <p:sp>
        <p:nvSpPr>
          <p:cNvPr id="39" name="TextBox 38"/>
          <p:cNvSpPr txBox="1"/>
          <p:nvPr userDrawn="1"/>
        </p:nvSpPr>
        <p:spPr>
          <a:xfrm>
            <a:off x="478896" y="5173431"/>
            <a:ext cx="3979616" cy="307777"/>
          </a:xfrm>
          <a:prstGeom prst="rect">
            <a:avLst/>
          </a:prstGeom>
          <a:noFill/>
        </p:spPr>
        <p:txBody>
          <a:bodyPr wrap="none" lIns="0" tIns="0" rIns="0" bIns="0" rtlCol="0" anchor="b" anchorCtr="0">
            <a:spAutoFit/>
          </a:bodyPr>
          <a:lstStyle/>
          <a:p>
            <a:pPr algn="l"/>
            <a:r>
              <a:rPr lang="en-US" sz="2000" b="1" dirty="0" err="1">
                <a:solidFill>
                  <a:schemeClr val="bg2"/>
                </a:solidFill>
              </a:rPr>
              <a:t>ThinkWithUs@rethinkhealth.org</a:t>
            </a:r>
            <a:endParaRPr lang="en-US" sz="2000" b="1" dirty="0">
              <a:solidFill>
                <a:schemeClr val="bg2"/>
              </a:solidFill>
            </a:endParaRPr>
          </a:p>
        </p:txBody>
      </p:sp>
      <p:sp>
        <p:nvSpPr>
          <p:cNvPr id="15" name="TextBox 14"/>
          <p:cNvSpPr txBox="1"/>
          <p:nvPr userDrawn="1"/>
        </p:nvSpPr>
        <p:spPr>
          <a:xfrm>
            <a:off x="457200" y="4352372"/>
            <a:ext cx="2912657" cy="492443"/>
          </a:xfrm>
          <a:prstGeom prst="rect">
            <a:avLst/>
          </a:prstGeom>
          <a:noFill/>
        </p:spPr>
        <p:txBody>
          <a:bodyPr wrap="none" lIns="0" tIns="0" rIns="0" bIns="0" rtlCol="0" anchor="b" anchorCtr="0">
            <a:spAutoFit/>
          </a:bodyPr>
          <a:lstStyle/>
          <a:p>
            <a:pPr algn="l"/>
            <a:r>
              <a:rPr lang="en-US" sz="3200" b="1" dirty="0">
                <a:solidFill>
                  <a:schemeClr val="accent1"/>
                </a:solidFill>
              </a:rPr>
              <a:t>Get Connected</a:t>
            </a:r>
          </a:p>
        </p:txBody>
      </p:sp>
      <p:pic>
        <p:nvPicPr>
          <p:cNvPr id="16" name="Picture 1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Author Title Pag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BBE26B2-3C68-FB44-9078-783CEE00527D}"/>
              </a:ext>
            </a:extLst>
          </p:cNvPr>
          <p:cNvPicPr>
            <a:picLocks noChangeAspect="1"/>
          </p:cNvPicPr>
          <p:nvPr userDrawn="1"/>
        </p:nvPicPr>
        <p:blipFill>
          <a:blip r:embed="rId2"/>
          <a:stretch>
            <a:fillRect/>
          </a:stretch>
        </p:blipFill>
        <p:spPr>
          <a:xfrm>
            <a:off x="0" y="2034541"/>
            <a:ext cx="9143999" cy="4823459"/>
          </a:xfrm>
          <a:prstGeom prst="rect">
            <a:avLst/>
          </a:prstGeom>
        </p:spPr>
      </p:pic>
      <p:cxnSp>
        <p:nvCxnSpPr>
          <p:cNvPr id="14" name="Straight Connector 13"/>
          <p:cNvCxnSpPr/>
          <p:nvPr userDrawn="1"/>
        </p:nvCxnSpPr>
        <p:spPr>
          <a:xfrm flipV="1">
            <a:off x="0" y="5200650"/>
            <a:ext cx="77724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6"/>
          <p:cNvSpPr>
            <a:spLocks noGrp="1"/>
          </p:cNvSpPr>
          <p:nvPr>
            <p:ph type="body" sz="quarter" idx="16" hasCustomPrompt="1"/>
          </p:nvPr>
        </p:nvSpPr>
        <p:spPr>
          <a:xfrm>
            <a:off x="457200" y="3976311"/>
            <a:ext cx="4195764" cy="443198"/>
          </a:xfrm>
          <a:prstGeom prst="rect">
            <a:avLst/>
          </a:prstGeom>
        </p:spPr>
        <p:txBody>
          <a:bodyPr wrap="none" lIns="0" tIns="0" rIns="0" bIns="0" anchor="b" anchorCtr="0">
            <a:spAutoFit/>
          </a:bodyPr>
          <a:lstStyle>
            <a:lvl1pPr marL="0" indent="0" algn="l">
              <a:spcBef>
                <a:spcPts val="0"/>
              </a:spcBef>
              <a:buNone/>
              <a:defRPr sz="3200" b="1" baseline="0">
                <a:solidFill>
                  <a:schemeClr val="bg2"/>
                </a:solidFill>
              </a:defRPr>
            </a:lvl1pPr>
          </a:lstStyle>
          <a:p>
            <a:pPr lvl="0"/>
            <a:r>
              <a:rPr lang="en-US" dirty="0"/>
              <a:t>Title Text Placeholder</a:t>
            </a:r>
          </a:p>
        </p:txBody>
      </p:sp>
      <p:sp>
        <p:nvSpPr>
          <p:cNvPr id="29" name="Text Placeholder 28"/>
          <p:cNvSpPr>
            <a:spLocks noGrp="1"/>
          </p:cNvSpPr>
          <p:nvPr>
            <p:ph type="body" sz="quarter" idx="17" hasCustomPrompt="1"/>
          </p:nvPr>
        </p:nvSpPr>
        <p:spPr>
          <a:xfrm>
            <a:off x="457200" y="4495300"/>
            <a:ext cx="2818913" cy="307777"/>
          </a:xfrm>
          <a:prstGeom prst="rect">
            <a:avLst/>
          </a:prstGeom>
        </p:spPr>
        <p:txBody>
          <a:bodyPr wrap="none" lIns="0" tIns="0" rIns="0" bIns="0">
            <a:spAutoFit/>
          </a:bodyPr>
          <a:lstStyle>
            <a:lvl1pPr marL="0" indent="0" algn="l">
              <a:lnSpc>
                <a:spcPct val="100000"/>
              </a:lnSpc>
              <a:spcBef>
                <a:spcPts val="0"/>
              </a:spcBef>
              <a:buFontTx/>
              <a:buNone/>
              <a:defRPr sz="2000">
                <a:solidFill>
                  <a:schemeClr val="accent2"/>
                </a:solidFill>
              </a:defRPr>
            </a:lvl1pPr>
            <a:lvl2pPr marL="457200" indent="0" algn="r">
              <a:buFontTx/>
              <a:buNone/>
              <a:defRPr>
                <a:solidFill>
                  <a:schemeClr val="accent2"/>
                </a:solidFill>
              </a:defRPr>
            </a:lvl2pPr>
            <a:lvl3pPr marL="914400" indent="0" algn="r">
              <a:buFontTx/>
              <a:buNone/>
              <a:defRPr>
                <a:solidFill>
                  <a:schemeClr val="accent2"/>
                </a:solidFill>
              </a:defRPr>
            </a:lvl3pPr>
            <a:lvl4pPr marL="1371600" indent="0" algn="r">
              <a:buFontTx/>
              <a:buNone/>
              <a:defRPr>
                <a:solidFill>
                  <a:schemeClr val="accent2"/>
                </a:solidFill>
              </a:defRPr>
            </a:lvl4pPr>
            <a:lvl5pPr marL="1828800" indent="0" algn="r">
              <a:buFontTx/>
              <a:buNone/>
              <a:defRPr>
                <a:solidFill>
                  <a:schemeClr val="accent2"/>
                </a:solidFill>
              </a:defRPr>
            </a:lvl5pPr>
          </a:lstStyle>
          <a:p>
            <a:pPr lvl="0"/>
            <a:r>
              <a:rPr lang="en-US" dirty="0"/>
              <a:t>Subtitle Text Placeholder</a:t>
            </a:r>
          </a:p>
        </p:txBody>
      </p:sp>
      <p:sp>
        <p:nvSpPr>
          <p:cNvPr id="31" name="Text Placeholder 30"/>
          <p:cNvSpPr>
            <a:spLocks noGrp="1"/>
          </p:cNvSpPr>
          <p:nvPr>
            <p:ph type="body" sz="quarter" idx="18" hasCustomPrompt="1"/>
          </p:nvPr>
        </p:nvSpPr>
        <p:spPr>
          <a:xfrm>
            <a:off x="457200" y="5394162"/>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1 Name  |  Position</a:t>
            </a:r>
          </a:p>
        </p:txBody>
      </p:sp>
      <p:sp>
        <p:nvSpPr>
          <p:cNvPr id="33" name="Text Placeholder 30"/>
          <p:cNvSpPr>
            <a:spLocks noGrp="1"/>
          </p:cNvSpPr>
          <p:nvPr>
            <p:ph type="body" sz="quarter" idx="19" hasCustomPrompt="1"/>
          </p:nvPr>
        </p:nvSpPr>
        <p:spPr>
          <a:xfrm>
            <a:off x="457200" y="5720070"/>
            <a:ext cx="2391680" cy="221599"/>
          </a:xfrm>
          <a:prstGeom prst="rect">
            <a:avLst/>
          </a:prstGeom>
        </p:spPr>
        <p:txBody>
          <a:bodyPr wrap="none" lIns="0" tIns="0" rIns="0" bIns="0">
            <a:spAutoFit/>
          </a:bodyPr>
          <a:lstStyle>
            <a:lvl1pPr marL="0" indent="0" algn="l">
              <a:spcBef>
                <a:spcPts val="0"/>
              </a:spcBef>
              <a:buNone/>
              <a:defRPr sz="1600">
                <a:solidFill>
                  <a:schemeClr val="bg2"/>
                </a:solidFill>
              </a:defRPr>
            </a:lvl1pPr>
            <a:lvl2pPr marL="457200" indent="0" algn="r">
              <a:buNone/>
              <a:defRPr>
                <a:solidFill>
                  <a:schemeClr val="bg2"/>
                </a:solidFill>
              </a:defRPr>
            </a:lvl2pPr>
            <a:lvl3pPr marL="914400" indent="0" algn="r">
              <a:buNone/>
              <a:defRPr>
                <a:solidFill>
                  <a:schemeClr val="bg2"/>
                </a:solidFill>
              </a:defRPr>
            </a:lvl3pPr>
            <a:lvl4pPr marL="1371600" indent="0" algn="r">
              <a:buNone/>
              <a:defRPr>
                <a:solidFill>
                  <a:schemeClr val="bg2"/>
                </a:solidFill>
              </a:defRPr>
            </a:lvl4pPr>
            <a:lvl5pPr marL="1828800" indent="0" algn="r">
              <a:buNone/>
              <a:defRPr>
                <a:solidFill>
                  <a:schemeClr val="bg2"/>
                </a:solidFill>
              </a:defRPr>
            </a:lvl5pPr>
          </a:lstStyle>
          <a:p>
            <a:pPr lvl="0"/>
            <a:r>
              <a:rPr lang="en-US" dirty="0"/>
              <a:t>Author 2 Name  |  Position</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extLst>
      <p:ext uri="{BB962C8B-B14F-4D97-AF65-F5344CB8AC3E}">
        <p14:creationId xmlns:p14="http://schemas.microsoft.com/office/powerpoint/2010/main" val="293614338"/>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t Connected General">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0236EF9-A6C4-DD41-AAE7-15144F174122}"/>
              </a:ext>
            </a:extLst>
          </p:cNvPr>
          <p:cNvPicPr>
            <a:picLocks noChangeAspect="1"/>
          </p:cNvPicPr>
          <p:nvPr userDrawn="1"/>
        </p:nvPicPr>
        <p:blipFill>
          <a:blip r:embed="rId2"/>
          <a:stretch>
            <a:fillRect/>
          </a:stretch>
        </p:blipFill>
        <p:spPr>
          <a:xfrm>
            <a:off x="0" y="2034541"/>
            <a:ext cx="9143999" cy="4823459"/>
          </a:xfrm>
          <a:prstGeom prst="rect">
            <a:avLst/>
          </a:prstGeom>
        </p:spPr>
      </p:pic>
      <p:cxnSp>
        <p:nvCxnSpPr>
          <p:cNvPr id="28" name="Straight Connector 27"/>
          <p:cNvCxnSpPr/>
          <p:nvPr userDrawn="1"/>
        </p:nvCxnSpPr>
        <p:spPr>
          <a:xfrm flipV="1">
            <a:off x="0" y="5023952"/>
            <a:ext cx="4787900" cy="3302"/>
          </a:xfrm>
          <a:prstGeom prst="line">
            <a:avLst/>
          </a:prstGeom>
          <a:ln w="12700">
            <a:headEnd type="none"/>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469900" y="6423437"/>
            <a:ext cx="3278140" cy="138499"/>
          </a:xfrm>
          <a:prstGeom prst="rect">
            <a:avLst/>
          </a:prstGeom>
          <a:noFill/>
        </p:spPr>
        <p:txBody>
          <a:bodyPr wrap="none" lIns="0" tIns="0" rIns="0" bIns="0" rtlCol="0">
            <a:spAutoFit/>
          </a:bodyPr>
          <a:lstStyle/>
          <a:p>
            <a:pPr algn="r"/>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33" name="Rectangle 32"/>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userDrawn="1"/>
        </p:nvGrpSpPr>
        <p:grpSpPr>
          <a:xfrm>
            <a:off x="478896" y="5643093"/>
            <a:ext cx="1086203" cy="327801"/>
            <a:chOff x="2558293" y="5360101"/>
            <a:chExt cx="1086203" cy="327801"/>
          </a:xfrm>
        </p:grpSpPr>
        <p:pic>
          <p:nvPicPr>
            <p:cNvPr id="35" name="Picture 3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938528" y="5362169"/>
              <a:ext cx="325733" cy="325733"/>
            </a:xfrm>
            <a:prstGeom prst="rect">
              <a:avLst/>
            </a:prstGeom>
          </p:spPr>
        </p:pic>
        <p:pic>
          <p:nvPicPr>
            <p:cNvPr id="36" name="Picture 35"/>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558293" y="5360101"/>
              <a:ext cx="325994" cy="325994"/>
            </a:xfrm>
            <a:prstGeom prst="rect">
              <a:avLst/>
            </a:prstGeom>
          </p:spPr>
        </p:pic>
        <p:pic>
          <p:nvPicPr>
            <p:cNvPr id="37" name="Picture 36"/>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3318502" y="5360101"/>
              <a:ext cx="325994" cy="325994"/>
            </a:xfrm>
            <a:prstGeom prst="rect">
              <a:avLst/>
            </a:prstGeom>
          </p:spPr>
        </p:pic>
      </p:grpSp>
      <p:sp>
        <p:nvSpPr>
          <p:cNvPr id="38" name="TextBox 37"/>
          <p:cNvSpPr txBox="1"/>
          <p:nvPr userDrawn="1"/>
        </p:nvSpPr>
        <p:spPr>
          <a:xfrm>
            <a:off x="1619079" y="5645998"/>
            <a:ext cx="2281074" cy="307777"/>
          </a:xfrm>
          <a:prstGeom prst="rect">
            <a:avLst/>
          </a:prstGeom>
          <a:noFill/>
        </p:spPr>
        <p:txBody>
          <a:bodyPr wrap="none" lIns="0" tIns="0" rIns="0" bIns="0" rtlCol="0" anchor="b" anchorCtr="0">
            <a:spAutoFit/>
          </a:bodyPr>
          <a:lstStyle/>
          <a:p>
            <a:pPr algn="l"/>
            <a:r>
              <a:rPr lang="en-US" sz="2000" b="1" dirty="0" err="1">
                <a:solidFill>
                  <a:schemeClr val="bg2"/>
                </a:solidFill>
              </a:rPr>
              <a:t>ReThinkHealth.org</a:t>
            </a:r>
            <a:endParaRPr lang="en-US" sz="2000" b="1" dirty="0">
              <a:solidFill>
                <a:schemeClr val="bg2"/>
              </a:solidFill>
            </a:endParaRPr>
          </a:p>
        </p:txBody>
      </p:sp>
      <p:sp>
        <p:nvSpPr>
          <p:cNvPr id="39" name="TextBox 38"/>
          <p:cNvSpPr txBox="1"/>
          <p:nvPr userDrawn="1"/>
        </p:nvSpPr>
        <p:spPr>
          <a:xfrm>
            <a:off x="478896" y="5173431"/>
            <a:ext cx="3979616" cy="307777"/>
          </a:xfrm>
          <a:prstGeom prst="rect">
            <a:avLst/>
          </a:prstGeom>
          <a:noFill/>
        </p:spPr>
        <p:txBody>
          <a:bodyPr wrap="none" lIns="0" tIns="0" rIns="0" bIns="0" rtlCol="0" anchor="b" anchorCtr="0">
            <a:spAutoFit/>
          </a:bodyPr>
          <a:lstStyle/>
          <a:p>
            <a:pPr algn="l"/>
            <a:r>
              <a:rPr lang="en-US" sz="2000" b="1" dirty="0" err="1">
                <a:solidFill>
                  <a:schemeClr val="bg2"/>
                </a:solidFill>
              </a:rPr>
              <a:t>ThinkWithUs@rethinkhealth.org</a:t>
            </a:r>
            <a:endParaRPr lang="en-US" sz="2000" b="1" dirty="0">
              <a:solidFill>
                <a:schemeClr val="bg2"/>
              </a:solidFill>
            </a:endParaRPr>
          </a:p>
        </p:txBody>
      </p:sp>
      <p:sp>
        <p:nvSpPr>
          <p:cNvPr id="15" name="TextBox 14"/>
          <p:cNvSpPr txBox="1"/>
          <p:nvPr userDrawn="1"/>
        </p:nvSpPr>
        <p:spPr>
          <a:xfrm>
            <a:off x="457200" y="4352372"/>
            <a:ext cx="2912657" cy="492443"/>
          </a:xfrm>
          <a:prstGeom prst="rect">
            <a:avLst/>
          </a:prstGeom>
          <a:noFill/>
        </p:spPr>
        <p:txBody>
          <a:bodyPr wrap="none" lIns="0" tIns="0" rIns="0" bIns="0" rtlCol="0" anchor="b" anchorCtr="0">
            <a:spAutoFit/>
          </a:bodyPr>
          <a:lstStyle/>
          <a:p>
            <a:pPr algn="l"/>
            <a:r>
              <a:rPr lang="en-US" sz="3200" b="1" dirty="0">
                <a:solidFill>
                  <a:schemeClr val="accent1"/>
                </a:solidFill>
              </a:rPr>
              <a:t>Get Connected</a:t>
            </a:r>
          </a:p>
        </p:txBody>
      </p:sp>
      <p:pic>
        <p:nvPicPr>
          <p:cNvPr id="16" name="Picture 15"/>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extLst>
      <p:ext uri="{BB962C8B-B14F-4D97-AF65-F5344CB8AC3E}">
        <p14:creationId xmlns:p14="http://schemas.microsoft.com/office/powerpoint/2010/main" val="3787574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y Use Copyrigh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9C5DC24-C8C3-574E-9128-888EDDA2D6F4}"/>
              </a:ext>
            </a:extLst>
          </p:cNvPr>
          <p:cNvPicPr>
            <a:picLocks noChangeAspect="1"/>
          </p:cNvPicPr>
          <p:nvPr userDrawn="1"/>
        </p:nvPicPr>
        <p:blipFill>
          <a:blip r:embed="rId2"/>
          <a:stretch>
            <a:fillRect/>
          </a:stretch>
        </p:blipFill>
        <p:spPr>
          <a:xfrm>
            <a:off x="0" y="2034541"/>
            <a:ext cx="9143999" cy="4823459"/>
          </a:xfrm>
          <a:prstGeom prst="rect">
            <a:avLst/>
          </a:prstGeom>
        </p:spPr>
      </p:pic>
      <p:sp>
        <p:nvSpPr>
          <p:cNvPr id="18" name="TextBox 17"/>
          <p:cNvSpPr txBox="1"/>
          <p:nvPr userDrawn="1"/>
        </p:nvSpPr>
        <p:spPr>
          <a:xfrm>
            <a:off x="457200" y="6107966"/>
            <a:ext cx="3278140" cy="138499"/>
          </a:xfrm>
          <a:prstGeom prst="rect">
            <a:avLst/>
          </a:prstGeom>
          <a:noFill/>
        </p:spPr>
        <p:txBody>
          <a:bodyPr wrap="none" lIns="0" tIns="0" rIns="0" bIns="0" rtlCol="0">
            <a:spAutoFit/>
          </a:bodyPr>
          <a:lstStyle/>
          <a:p>
            <a:pPr algn="l"/>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27" name="Rectangle 26"/>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57200" y="3460010"/>
            <a:ext cx="8219578" cy="1969770"/>
          </a:xfrm>
          <a:prstGeom prst="rect">
            <a:avLst/>
          </a:prstGeom>
        </p:spPr>
        <p:txBody>
          <a:bodyPr wrap="square" lIns="0" tIns="0" rIns="0" bIns="0">
            <a:spAutoFit/>
          </a:bodyPr>
          <a:lstStyle/>
          <a:p>
            <a:pPr lvl="0" algn="l">
              <a:lnSpc>
                <a:spcPct val="100000"/>
              </a:lnSpc>
            </a:pPr>
            <a:r>
              <a:rPr lang="en-US" sz="1600" dirty="0">
                <a:solidFill>
                  <a:schemeClr val="bg2"/>
                </a:solidFill>
              </a:rPr>
              <a:t>This work </a:t>
            </a:r>
            <a:r>
              <a:rPr lang="en-US" sz="1600" b="1" dirty="0">
                <a:solidFill>
                  <a:schemeClr val="bg2"/>
                </a:solidFill>
              </a:rPr>
              <a:t>may</a:t>
            </a:r>
            <a:r>
              <a:rPr lang="en-US" sz="1600" dirty="0">
                <a:solidFill>
                  <a:schemeClr val="bg2"/>
                </a:solidFill>
              </a:rPr>
              <a:t> be used, photocopied, and distributed for </a:t>
            </a:r>
          </a:p>
          <a:p>
            <a:pPr lvl="0" algn="l">
              <a:lnSpc>
                <a:spcPct val="100000"/>
              </a:lnSpc>
            </a:pPr>
            <a:r>
              <a:rPr lang="en-US" sz="1600" dirty="0">
                <a:solidFill>
                  <a:schemeClr val="bg2"/>
                </a:solidFill>
              </a:rPr>
              <a:t>educational purposes only and as long as the copyright notice remains </a:t>
            </a:r>
          </a:p>
          <a:p>
            <a:pPr lvl="0" algn="l">
              <a:lnSpc>
                <a:spcPct val="100000"/>
              </a:lnSpc>
            </a:pPr>
            <a:r>
              <a:rPr lang="en-US" sz="1600" dirty="0">
                <a:solidFill>
                  <a:schemeClr val="bg2"/>
                </a:solidFill>
              </a:rPr>
              <a:t>intact. For use on a website or social media platform, link directly to the </a:t>
            </a:r>
          </a:p>
          <a:p>
            <a:pPr lvl="0" algn="l">
              <a:lnSpc>
                <a:spcPct val="100000"/>
              </a:lnSpc>
            </a:pPr>
            <a:r>
              <a:rPr lang="en-US" sz="1600" dirty="0">
                <a:solidFill>
                  <a:schemeClr val="bg2"/>
                </a:solidFill>
              </a:rPr>
              <a:t>work on our website. Unless prior written permission is given by </a:t>
            </a:r>
            <a:r>
              <a:rPr lang="en-US" sz="1600" b="1" dirty="0">
                <a:solidFill>
                  <a:schemeClr val="bg2"/>
                </a:solidFill>
              </a:rPr>
              <a:t>The </a:t>
            </a:r>
            <a:r>
              <a:rPr lang="en-US" sz="1600" b="1" dirty="0" err="1">
                <a:solidFill>
                  <a:schemeClr val="bg2"/>
                </a:solidFill>
              </a:rPr>
              <a:t>Rippel</a:t>
            </a:r>
            <a:r>
              <a:rPr lang="en-US" sz="1600" b="1" dirty="0">
                <a:solidFill>
                  <a:schemeClr val="bg2"/>
                </a:solidFill>
              </a:rPr>
              <a:t> </a:t>
            </a:r>
            <a:br>
              <a:rPr lang="en-US" sz="1600" b="1" dirty="0">
                <a:solidFill>
                  <a:schemeClr val="bg2"/>
                </a:solidFill>
              </a:rPr>
            </a:br>
            <a:r>
              <a:rPr lang="en-US" sz="1600" b="1" dirty="0">
                <a:solidFill>
                  <a:schemeClr val="bg2"/>
                </a:solidFill>
              </a:rPr>
              <a:t>Foundation</a:t>
            </a:r>
            <a:r>
              <a:rPr lang="en-US" sz="1600" dirty="0">
                <a:solidFill>
                  <a:schemeClr val="bg2"/>
                </a:solidFill>
              </a:rPr>
              <a:t>, this material </a:t>
            </a:r>
            <a:r>
              <a:rPr lang="en-US" sz="1600" b="1" dirty="0">
                <a:solidFill>
                  <a:schemeClr val="bg2"/>
                </a:solidFill>
              </a:rPr>
              <a:t>may not </a:t>
            </a:r>
            <a:r>
              <a:rPr lang="en-US" sz="1600" dirty="0">
                <a:solidFill>
                  <a:schemeClr val="bg2"/>
                </a:solidFill>
              </a:rPr>
              <a:t>be (</a:t>
            </a:r>
            <a:r>
              <a:rPr lang="en-US" sz="1600" dirty="0" err="1">
                <a:solidFill>
                  <a:schemeClr val="bg2"/>
                </a:solidFill>
              </a:rPr>
              <a:t>i</a:t>
            </a:r>
            <a:r>
              <a:rPr lang="en-US" sz="1600" dirty="0">
                <a:solidFill>
                  <a:schemeClr val="bg2"/>
                </a:solidFill>
              </a:rPr>
              <a:t>) used or distributed for monetary </a:t>
            </a:r>
            <a:br>
              <a:rPr lang="en-US" sz="1600" dirty="0">
                <a:solidFill>
                  <a:schemeClr val="bg2"/>
                </a:solidFill>
              </a:rPr>
            </a:br>
            <a:r>
              <a:rPr lang="en-US" sz="1600" dirty="0">
                <a:solidFill>
                  <a:schemeClr val="bg2"/>
                </a:solidFill>
              </a:rPr>
              <a:t>purposes (i.e., do not sell our work), and (ii) edited or changed in any way. </a:t>
            </a:r>
          </a:p>
          <a:p>
            <a:pPr algn="l">
              <a:lnSpc>
                <a:spcPct val="100000"/>
              </a:lnSpc>
            </a:pPr>
            <a:endParaRPr lang="en-US" sz="1600" dirty="0">
              <a:solidFill>
                <a:schemeClr val="bg2"/>
              </a:solidFill>
            </a:endParaRPr>
          </a:p>
          <a:p>
            <a:pPr algn="l">
              <a:lnSpc>
                <a:spcPct val="100000"/>
              </a:lnSpc>
            </a:pPr>
            <a:r>
              <a:rPr lang="en-US" sz="1600" dirty="0">
                <a:solidFill>
                  <a:schemeClr val="bg2"/>
                </a:solidFill>
              </a:rPr>
              <a:t>Please email requests or questions to: </a:t>
            </a:r>
            <a:r>
              <a:rPr lang="en-US" sz="1600" b="1" dirty="0" err="1">
                <a:solidFill>
                  <a:schemeClr val="bg2"/>
                </a:solidFill>
              </a:rPr>
              <a:t>info@rippelfoundation.org</a:t>
            </a:r>
            <a:endParaRPr lang="en-US" sz="1600" dirty="0">
              <a:solidFill>
                <a:schemeClr val="bg2"/>
              </a:solidFill>
            </a:endParaRPr>
          </a:p>
        </p:txBody>
      </p:sp>
      <p:sp>
        <p:nvSpPr>
          <p:cNvPr id="28" name="TextBox 27"/>
          <p:cNvSpPr txBox="1"/>
          <p:nvPr userDrawn="1"/>
        </p:nvSpPr>
        <p:spPr>
          <a:xfrm>
            <a:off x="213911" y="6676265"/>
            <a:ext cx="724557" cy="123111"/>
          </a:xfrm>
          <a:prstGeom prst="rect">
            <a:avLst/>
          </a:prstGeom>
          <a:noFill/>
        </p:spPr>
        <p:txBody>
          <a:bodyPr wrap="none" lIns="0" tIns="0" rIns="0" bIns="0" rtlCol="0">
            <a:spAutoFit/>
          </a:bodyPr>
          <a:lstStyle/>
          <a:p>
            <a:pPr algn="r"/>
            <a:r>
              <a:rPr lang="en-US" sz="800" b="0" i="0" dirty="0">
                <a:solidFill>
                  <a:schemeClr val="bg2"/>
                </a:solidFill>
                <a:effectLst/>
                <a:latin typeface="Arial Regular" charset="0"/>
                <a:ea typeface="Arial Regular" charset="0"/>
                <a:cs typeface="Arial Regular" charset="0"/>
              </a:rPr>
              <a:t>Version</a:t>
            </a:r>
            <a:r>
              <a:rPr lang="en-US" sz="800" b="0" i="0" baseline="0" dirty="0">
                <a:solidFill>
                  <a:schemeClr val="bg2"/>
                </a:solidFill>
                <a:effectLst/>
                <a:latin typeface="Arial Regular" charset="0"/>
                <a:ea typeface="Arial Regular" charset="0"/>
                <a:cs typeface="Arial Regular" charset="0"/>
              </a:rPr>
              <a:t> 812018</a:t>
            </a:r>
            <a:endParaRPr lang="en-US" sz="800" b="0" i="0" dirty="0">
              <a:solidFill>
                <a:schemeClr val="bg2"/>
              </a:solidFill>
              <a:effectLst/>
              <a:latin typeface="Arial Regular" charset="0"/>
              <a:ea typeface="Arial Regular" charset="0"/>
              <a:cs typeface="Arial Regular"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y Not Use Copyrigh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9F330FB-4D3B-4544-88F4-BB5F56117B44}"/>
              </a:ext>
            </a:extLst>
          </p:cNvPr>
          <p:cNvPicPr>
            <a:picLocks noChangeAspect="1"/>
          </p:cNvPicPr>
          <p:nvPr userDrawn="1"/>
        </p:nvPicPr>
        <p:blipFill>
          <a:blip r:embed="rId2"/>
          <a:stretch>
            <a:fillRect/>
          </a:stretch>
        </p:blipFill>
        <p:spPr>
          <a:xfrm>
            <a:off x="0" y="2034541"/>
            <a:ext cx="9143999" cy="4823459"/>
          </a:xfrm>
          <a:prstGeom prst="rect">
            <a:avLst/>
          </a:prstGeom>
        </p:spPr>
      </p:pic>
      <p:sp>
        <p:nvSpPr>
          <p:cNvPr id="18" name="TextBox 17"/>
          <p:cNvSpPr txBox="1"/>
          <p:nvPr userDrawn="1"/>
        </p:nvSpPr>
        <p:spPr>
          <a:xfrm>
            <a:off x="457200" y="6107966"/>
            <a:ext cx="3278140" cy="138499"/>
          </a:xfrm>
          <a:prstGeom prst="rect">
            <a:avLst/>
          </a:prstGeom>
          <a:noFill/>
        </p:spPr>
        <p:txBody>
          <a:bodyPr wrap="none" lIns="0" tIns="0" rIns="0" bIns="0" rtlCol="0">
            <a:spAutoFit/>
          </a:bodyPr>
          <a:lstStyle/>
          <a:p>
            <a:pPr algn="l"/>
            <a:r>
              <a:rPr lang="en-US" sz="900" b="0" i="0" dirty="0">
                <a:solidFill>
                  <a:schemeClr val="bg2"/>
                </a:solidFill>
                <a:effectLst/>
                <a:latin typeface="Arial Regular" charset="0"/>
                <a:ea typeface="Arial Regular" charset="0"/>
                <a:cs typeface="Arial Regular" charset="0"/>
              </a:rPr>
              <a:t>©2018 THE RIPPEL FOUNDATION. ALL RIGHTS RESERVED.</a:t>
            </a:r>
          </a:p>
        </p:txBody>
      </p:sp>
      <p:sp>
        <p:nvSpPr>
          <p:cNvPr id="27" name="Rectangle 26"/>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213911" y="6676265"/>
            <a:ext cx="724557" cy="123111"/>
          </a:xfrm>
          <a:prstGeom prst="rect">
            <a:avLst/>
          </a:prstGeom>
          <a:noFill/>
        </p:spPr>
        <p:txBody>
          <a:bodyPr wrap="none" lIns="0" tIns="0" rIns="0" bIns="0" rtlCol="0">
            <a:spAutoFit/>
          </a:bodyPr>
          <a:lstStyle/>
          <a:p>
            <a:pPr algn="r"/>
            <a:r>
              <a:rPr lang="en-US" sz="800" b="0" i="0" dirty="0">
                <a:solidFill>
                  <a:schemeClr val="bg2"/>
                </a:solidFill>
                <a:effectLst/>
                <a:latin typeface="Arial Regular" charset="0"/>
                <a:ea typeface="Arial Regular" charset="0"/>
                <a:cs typeface="Arial Regular" charset="0"/>
              </a:rPr>
              <a:t>Version</a:t>
            </a:r>
            <a:r>
              <a:rPr lang="en-US" sz="800" b="0" i="0" baseline="0" dirty="0">
                <a:solidFill>
                  <a:schemeClr val="bg2"/>
                </a:solidFill>
                <a:effectLst/>
                <a:latin typeface="Arial Regular" charset="0"/>
                <a:ea typeface="Arial Regular" charset="0"/>
                <a:cs typeface="Arial Regular" charset="0"/>
              </a:rPr>
              <a:t> 812018</a:t>
            </a:r>
            <a:endParaRPr lang="en-US" sz="800" b="0" i="0" dirty="0">
              <a:solidFill>
                <a:schemeClr val="bg2"/>
              </a:solidFill>
              <a:effectLst/>
              <a:latin typeface="Arial Regular" charset="0"/>
              <a:ea typeface="Arial Regular" charset="0"/>
              <a:cs typeface="Arial Regular" charset="0"/>
            </a:endParaRPr>
          </a:p>
        </p:txBody>
      </p:sp>
      <p:sp>
        <p:nvSpPr>
          <p:cNvPr id="11" name="Rectangle 10"/>
          <p:cNvSpPr/>
          <p:nvPr userDrawn="1"/>
        </p:nvSpPr>
        <p:spPr>
          <a:xfrm>
            <a:off x="457200" y="4127427"/>
            <a:ext cx="8219578" cy="1046440"/>
          </a:xfrm>
          <a:prstGeom prst="rect">
            <a:avLst/>
          </a:prstGeom>
        </p:spPr>
        <p:txBody>
          <a:bodyPr wrap="square" lIns="0" tIns="0" rIns="0" bIns="0">
            <a:spAutoFit/>
          </a:bodyPr>
          <a:lstStyle/>
          <a:p>
            <a:pPr lvl="0" algn="l">
              <a:lnSpc>
                <a:spcPct val="100000"/>
              </a:lnSpc>
            </a:pPr>
            <a:r>
              <a:rPr lang="en-US" sz="1800" kern="1200" dirty="0">
                <a:solidFill>
                  <a:schemeClr val="bg2"/>
                </a:solidFill>
                <a:effectLst/>
                <a:latin typeface="+mn-lt"/>
                <a:ea typeface="+mn-ea"/>
                <a:cs typeface="+mn-cs"/>
              </a:rPr>
              <a:t>This work </a:t>
            </a:r>
            <a:r>
              <a:rPr lang="en-US" sz="1800" b="1" kern="1200" dirty="0">
                <a:solidFill>
                  <a:schemeClr val="bg2"/>
                </a:solidFill>
                <a:effectLst/>
                <a:latin typeface="+mn-lt"/>
                <a:ea typeface="+mn-ea"/>
                <a:cs typeface="+mn-cs"/>
              </a:rPr>
              <a:t>may not</a:t>
            </a:r>
            <a:r>
              <a:rPr lang="en-US" sz="1800" kern="1200" dirty="0">
                <a:solidFill>
                  <a:schemeClr val="bg2"/>
                </a:solidFill>
                <a:effectLst/>
                <a:latin typeface="+mn-lt"/>
                <a:ea typeface="+mn-ea"/>
                <a:cs typeface="+mn-cs"/>
              </a:rPr>
              <a:t> be used, photocopied, or distributed unless </a:t>
            </a:r>
          </a:p>
          <a:p>
            <a:pPr lvl="0" algn="l">
              <a:lnSpc>
                <a:spcPct val="100000"/>
              </a:lnSpc>
            </a:pPr>
            <a:r>
              <a:rPr lang="en-US" sz="1800" kern="1200" dirty="0">
                <a:solidFill>
                  <a:schemeClr val="bg2"/>
                </a:solidFill>
                <a:effectLst/>
                <a:latin typeface="+mn-lt"/>
                <a:ea typeface="+mn-ea"/>
                <a:cs typeface="+mn-cs"/>
              </a:rPr>
              <a:t>prior written permission is given by </a:t>
            </a:r>
            <a:r>
              <a:rPr lang="en-US" sz="1800" b="1" kern="1200" dirty="0">
                <a:solidFill>
                  <a:schemeClr val="bg2"/>
                </a:solidFill>
                <a:effectLst/>
                <a:latin typeface="+mn-lt"/>
                <a:ea typeface="+mn-ea"/>
                <a:cs typeface="+mn-cs"/>
              </a:rPr>
              <a:t>The </a:t>
            </a:r>
            <a:r>
              <a:rPr lang="en-US" sz="1800" b="1" kern="1200" dirty="0" err="1">
                <a:solidFill>
                  <a:schemeClr val="bg2"/>
                </a:solidFill>
                <a:effectLst/>
                <a:latin typeface="+mn-lt"/>
                <a:ea typeface="+mn-ea"/>
                <a:cs typeface="+mn-cs"/>
              </a:rPr>
              <a:t>Rippel</a:t>
            </a:r>
            <a:r>
              <a:rPr lang="en-US" sz="1800" b="1" kern="1200" dirty="0">
                <a:solidFill>
                  <a:schemeClr val="bg2"/>
                </a:solidFill>
                <a:effectLst/>
                <a:latin typeface="+mn-lt"/>
                <a:ea typeface="+mn-ea"/>
                <a:cs typeface="+mn-cs"/>
              </a:rPr>
              <a:t> Foundation</a:t>
            </a:r>
            <a:r>
              <a:rPr lang="en-US" sz="1800" kern="1200" dirty="0">
                <a:solidFill>
                  <a:schemeClr val="bg2"/>
                </a:solidFill>
                <a:effectLst/>
                <a:latin typeface="+mn-lt"/>
                <a:ea typeface="+mn-ea"/>
                <a:cs typeface="+mn-cs"/>
              </a:rPr>
              <a:t>.</a:t>
            </a:r>
          </a:p>
          <a:p>
            <a:pPr lvl="0" algn="l">
              <a:lnSpc>
                <a:spcPct val="100000"/>
              </a:lnSpc>
            </a:pPr>
            <a:r>
              <a:rPr lang="en-US" sz="1600" dirty="0">
                <a:solidFill>
                  <a:schemeClr val="bg2"/>
                </a:solidFill>
                <a:effectLst/>
              </a:rPr>
              <a:t> </a:t>
            </a:r>
            <a:endParaRPr lang="en-US" sz="1600" dirty="0">
              <a:solidFill>
                <a:schemeClr val="bg2"/>
              </a:solidFill>
            </a:endParaRPr>
          </a:p>
          <a:p>
            <a:pPr algn="l">
              <a:lnSpc>
                <a:spcPct val="100000"/>
              </a:lnSpc>
            </a:pPr>
            <a:r>
              <a:rPr lang="en-US" sz="1600" dirty="0">
                <a:solidFill>
                  <a:schemeClr val="bg2"/>
                </a:solidFill>
              </a:rPr>
              <a:t>Please email requests or questions to: </a:t>
            </a:r>
            <a:r>
              <a:rPr lang="en-US" sz="1600" b="1" dirty="0" err="1">
                <a:solidFill>
                  <a:schemeClr val="bg2"/>
                </a:solidFill>
              </a:rPr>
              <a:t>info@rippelfoundation.org</a:t>
            </a:r>
            <a:endParaRPr lang="en-US" sz="1600" dirty="0">
              <a:solidFill>
                <a:schemeClr val="bg2"/>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7200" y="493067"/>
            <a:ext cx="5518150" cy="1098111"/>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7696200" cy="3733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2"/>
          <p:cNvSpPr>
            <a:spLocks noGrp="1"/>
          </p:cNvSpPr>
          <p:nvPr>
            <p:ph type="title"/>
          </p:nvPr>
        </p:nvSpPr>
        <p:spPr>
          <a:xfrm>
            <a:off x="838200" y="762000"/>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634966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With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396619"/>
            <a:ext cx="8229600" cy="461665"/>
          </a:xfrm>
          <a:prstGeom prst="rect">
            <a:avLst/>
          </a:prstGeom>
        </p:spPr>
        <p:txBody>
          <a:bodyPr/>
          <a:lstStyle/>
          <a:p>
            <a:r>
              <a:rPr lang="en-US"/>
              <a:t>Click to edit Master title style</a:t>
            </a:r>
            <a:endParaRPr lang="en-US" dirty="0"/>
          </a:p>
        </p:txBody>
      </p:sp>
      <p:sp>
        <p:nvSpPr>
          <p:cNvPr id="4" name="Content Placeholder 2"/>
          <p:cNvSpPr>
            <a:spLocks noGrp="1"/>
          </p:cNvSpPr>
          <p:nvPr>
            <p:ph idx="1"/>
          </p:nvPr>
        </p:nvSpPr>
        <p:spPr>
          <a:xfrm>
            <a:off x="457200" y="1358900"/>
            <a:ext cx="8229600" cy="1474250"/>
          </a:xfrm>
          <a:prstGeom prst="rect">
            <a:avLst/>
          </a:prstGeom>
        </p:spPr>
        <p:txBody>
          <a:bodyPr>
            <a:spAutoFit/>
          </a:bodyPr>
          <a:lstStyle>
            <a:lvl1pPr>
              <a:defRPr sz="2500">
                <a:solidFill>
                  <a:srgbClr val="161616"/>
                </a:solidFill>
              </a:defRPr>
            </a:lvl1pPr>
            <a:lvl2pPr>
              <a:defRPr sz="2300">
                <a:solidFill>
                  <a:srgbClr val="161616"/>
                </a:solidFill>
              </a:defRPr>
            </a:lvl2pPr>
            <a:lvl3pPr>
              <a:defRPr sz="2000">
                <a:solidFill>
                  <a:srgbClr val="161616"/>
                </a:solidFill>
              </a:defRPr>
            </a:lvl3pPr>
            <a:lvl4pPr>
              <a:defRPr sz="1600">
                <a:solidFill>
                  <a:srgbClr val="161616"/>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p:cNvSpPr>
            <a:spLocks noGrp="1"/>
          </p:cNvSpPr>
          <p:nvPr>
            <p:ph type="sldNum" sz="quarter" idx="4"/>
          </p:nvPr>
        </p:nvSpPr>
        <p:spPr>
          <a:xfrm>
            <a:off x="8494729" y="6343571"/>
            <a:ext cx="355600" cy="365125"/>
          </a:xfrm>
          <a:prstGeom prst="rect">
            <a:avLst/>
          </a:prstGeom>
        </p:spPr>
        <p:txBody>
          <a:bodyPr vert="horz" lIns="91440" tIns="45720" rIns="91440" bIns="45720" rtlCol="0" anchor="ctr"/>
          <a:lstStyle>
            <a:lvl1pPr algn="ctr">
              <a:defRPr sz="900">
                <a:solidFill>
                  <a:srgbClr val="A9A9A9"/>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7500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ppel Mission Statement">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
            <a:ext cx="9144000" cy="176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stretch>
            <a:fillRect/>
          </a:stretch>
        </p:blipFill>
        <p:spPr>
          <a:xfrm>
            <a:off x="0" y="0"/>
            <a:ext cx="9144000" cy="6858000"/>
          </a:xfrm>
          <a:prstGeom prst="rect">
            <a:avLst/>
          </a:prstGeom>
        </p:spPr>
      </p:pic>
      <p:sp>
        <p:nvSpPr>
          <p:cNvPr id="12" name="Title 1"/>
          <p:cNvSpPr txBox="1">
            <a:spLocks/>
          </p:cNvSpPr>
          <p:nvPr userDrawn="1"/>
        </p:nvSpPr>
        <p:spPr>
          <a:xfrm>
            <a:off x="761202" y="768645"/>
            <a:ext cx="8314638" cy="580638"/>
          </a:xfrm>
          <a:prstGeom prst="rect">
            <a:avLst/>
          </a:prstGeom>
        </p:spPr>
        <p:txBody>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3800" b="0" dirty="0">
                <a:solidFill>
                  <a:schemeClr val="bg2"/>
                </a:solidFill>
                <a:latin typeface="Arial" charset="0"/>
                <a:ea typeface="Arial" charset="0"/>
                <a:cs typeface="Arial" charset="0"/>
              </a:rPr>
              <a:t>Mission Statement</a:t>
            </a:r>
          </a:p>
        </p:txBody>
      </p:sp>
      <p:sp>
        <p:nvSpPr>
          <p:cNvPr id="17" name="Text Placeholder 2"/>
          <p:cNvSpPr txBox="1">
            <a:spLocks/>
          </p:cNvSpPr>
          <p:nvPr userDrawn="1"/>
        </p:nvSpPr>
        <p:spPr>
          <a:xfrm>
            <a:off x="1072487" y="1453044"/>
            <a:ext cx="6460956" cy="37472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a:solidFill>
                  <a:schemeClr val="bg2"/>
                </a:solidFill>
                <a:latin typeface="Arial" charset="0"/>
                <a:ea typeface="Arial" charset="0"/>
                <a:cs typeface="Arial" charset="0"/>
              </a:rPr>
              <a:t>To achieve better health, and contain costs, </a:t>
            </a:r>
            <a:br>
              <a:rPr lang="en-US" sz="1800" dirty="0">
                <a:solidFill>
                  <a:schemeClr val="bg2"/>
                </a:solidFill>
                <a:latin typeface="Arial" charset="0"/>
                <a:ea typeface="Arial" charset="0"/>
                <a:cs typeface="Arial" charset="0"/>
              </a:rPr>
            </a:br>
            <a:r>
              <a:rPr lang="en-US" sz="1800" dirty="0">
                <a:solidFill>
                  <a:schemeClr val="bg2"/>
                </a:solidFill>
                <a:latin typeface="Arial" charset="0"/>
                <a:ea typeface="Arial" charset="0"/>
                <a:cs typeface="Arial" charset="0"/>
              </a:rPr>
              <a:t>we must simultaneously improve population </a:t>
            </a:r>
            <a:br>
              <a:rPr lang="en-US" sz="1800" dirty="0">
                <a:solidFill>
                  <a:schemeClr val="bg2"/>
                </a:solidFill>
                <a:latin typeface="Arial" charset="0"/>
                <a:ea typeface="Arial" charset="0"/>
                <a:cs typeface="Arial" charset="0"/>
              </a:rPr>
            </a:br>
            <a:r>
              <a:rPr lang="en-US" sz="1800" dirty="0">
                <a:solidFill>
                  <a:schemeClr val="bg2"/>
                </a:solidFill>
                <a:latin typeface="Arial" charset="0"/>
                <a:ea typeface="Arial" charset="0"/>
                <a:cs typeface="Arial" charset="0"/>
              </a:rPr>
              <a:t>health and fundamentally redesign how we </a:t>
            </a:r>
            <a:br>
              <a:rPr lang="en-US" sz="1800" dirty="0">
                <a:solidFill>
                  <a:schemeClr val="bg2"/>
                </a:solidFill>
                <a:latin typeface="Arial" charset="0"/>
                <a:ea typeface="Arial" charset="0"/>
                <a:cs typeface="Arial" charset="0"/>
              </a:rPr>
            </a:br>
            <a:r>
              <a:rPr lang="en-US" sz="1800" dirty="0">
                <a:solidFill>
                  <a:schemeClr val="bg2"/>
                </a:solidFill>
                <a:latin typeface="Arial" charset="0"/>
                <a:ea typeface="Arial" charset="0"/>
                <a:cs typeface="Arial" charset="0"/>
              </a:rPr>
              <a:t>deliver care. The </a:t>
            </a:r>
            <a:r>
              <a:rPr lang="en-US" sz="1800" dirty="0" err="1">
                <a:solidFill>
                  <a:schemeClr val="bg2"/>
                </a:solidFill>
                <a:latin typeface="Arial" charset="0"/>
                <a:ea typeface="Arial" charset="0"/>
                <a:cs typeface="Arial" charset="0"/>
              </a:rPr>
              <a:t>Rippel</a:t>
            </a:r>
            <a:r>
              <a:rPr lang="en-US" sz="1800" dirty="0">
                <a:solidFill>
                  <a:schemeClr val="bg2"/>
                </a:solidFill>
                <a:latin typeface="Arial" charset="0"/>
                <a:ea typeface="Arial" charset="0"/>
                <a:cs typeface="Arial" charset="0"/>
              </a:rPr>
              <a:t> Foundation’s mission </a:t>
            </a:r>
            <a:br>
              <a:rPr lang="en-US" sz="1800" dirty="0">
                <a:solidFill>
                  <a:schemeClr val="bg2"/>
                </a:solidFill>
                <a:latin typeface="Arial" charset="0"/>
                <a:ea typeface="Arial" charset="0"/>
                <a:cs typeface="Arial" charset="0"/>
              </a:rPr>
            </a:br>
            <a:r>
              <a:rPr lang="en-US" sz="1800" dirty="0">
                <a:solidFill>
                  <a:schemeClr val="bg2"/>
                </a:solidFill>
                <a:latin typeface="Arial" charset="0"/>
                <a:ea typeface="Arial" charset="0"/>
                <a:cs typeface="Arial" charset="0"/>
              </a:rPr>
              <a:t>is to seed and support innovations at the </a:t>
            </a:r>
            <a:br>
              <a:rPr lang="en-US" sz="1800" dirty="0">
                <a:solidFill>
                  <a:schemeClr val="bg2"/>
                </a:solidFill>
                <a:latin typeface="Arial" charset="0"/>
                <a:ea typeface="Arial" charset="0"/>
                <a:cs typeface="Arial" charset="0"/>
              </a:rPr>
            </a:br>
            <a:r>
              <a:rPr lang="en-US" sz="1800" dirty="0">
                <a:solidFill>
                  <a:schemeClr val="bg2"/>
                </a:solidFill>
                <a:latin typeface="Arial" charset="0"/>
                <a:ea typeface="Arial" charset="0"/>
                <a:cs typeface="Arial" charset="0"/>
              </a:rPr>
              <a:t>frontiers of this challenging work.</a:t>
            </a:r>
          </a:p>
        </p:txBody>
      </p:sp>
      <p:pic>
        <p:nvPicPr>
          <p:cNvPr id="18" name="Picture 1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83443" y="4027250"/>
            <a:ext cx="3225460" cy="105795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ection Pag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0"/>
          <p:cNvSpPr>
            <a:spLocks noGrp="1"/>
          </p:cNvSpPr>
          <p:nvPr>
            <p:ph type="body" sz="quarter" idx="10" hasCustomPrompt="1"/>
          </p:nvPr>
        </p:nvSpPr>
        <p:spPr>
          <a:xfrm>
            <a:off x="6254449" y="5030502"/>
            <a:ext cx="2427588" cy="443198"/>
          </a:xfrm>
          <a:prstGeom prst="rect">
            <a:avLst/>
          </a:prstGeom>
        </p:spPr>
        <p:txBody>
          <a:bodyPr vert="horz" wrap="none" lIns="0" tIns="0" rIns="0" bIns="0" anchor="b" anchorCtr="0">
            <a:spAutoFit/>
          </a:bodyPr>
          <a:lstStyle>
            <a:lvl1pPr marL="0" indent="0" algn="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19" name="Text Placeholder 10"/>
          <p:cNvSpPr>
            <a:spLocks noGrp="1"/>
          </p:cNvSpPr>
          <p:nvPr>
            <p:ph type="body" sz="quarter" idx="11" hasCustomPrompt="1"/>
          </p:nvPr>
        </p:nvSpPr>
        <p:spPr>
          <a:xfrm>
            <a:off x="6899498" y="5549900"/>
            <a:ext cx="1782539" cy="276999"/>
          </a:xfrm>
          <a:prstGeom prst="rect">
            <a:avLst/>
          </a:prstGeom>
        </p:spPr>
        <p:txBody>
          <a:bodyPr vert="horz" wrap="none" lIns="0" tIns="0" rIns="0" bIns="0" anchor="t" anchorCtr="0">
            <a:spAutoFit/>
          </a:bodyPr>
          <a:lstStyle>
            <a:lvl1pPr marL="0" indent="0" algn="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4398153" cy="479425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Section Page">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0"/>
          <p:cNvSpPr>
            <a:spLocks noGrp="1"/>
          </p:cNvSpPr>
          <p:nvPr>
            <p:ph type="body" sz="quarter" idx="10" hasCustomPrompt="1"/>
          </p:nvPr>
        </p:nvSpPr>
        <p:spPr>
          <a:xfrm>
            <a:off x="6254449" y="5030502"/>
            <a:ext cx="2427588" cy="443198"/>
          </a:xfrm>
          <a:prstGeom prst="rect">
            <a:avLst/>
          </a:prstGeom>
        </p:spPr>
        <p:txBody>
          <a:bodyPr vert="horz" wrap="none" lIns="0" tIns="0" rIns="0" bIns="0" anchor="b" anchorCtr="0">
            <a:spAutoFit/>
          </a:bodyPr>
          <a:lstStyle>
            <a:lvl1pPr marL="0" indent="0" algn="r">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19" name="Text Placeholder 10"/>
          <p:cNvSpPr>
            <a:spLocks noGrp="1"/>
          </p:cNvSpPr>
          <p:nvPr>
            <p:ph type="body" sz="quarter" idx="11" hasCustomPrompt="1"/>
          </p:nvPr>
        </p:nvSpPr>
        <p:spPr>
          <a:xfrm>
            <a:off x="6899498" y="5549900"/>
            <a:ext cx="1782539" cy="276999"/>
          </a:xfrm>
          <a:prstGeom prst="rect">
            <a:avLst/>
          </a:prstGeom>
        </p:spPr>
        <p:txBody>
          <a:bodyPr vert="horz" wrap="none" lIns="0" tIns="0" rIns="0" bIns="0" anchor="t" anchorCtr="0">
            <a:spAutoFit/>
          </a:bodyPr>
          <a:lstStyle>
            <a:lvl1pPr marL="0" indent="0" algn="r">
              <a:buNone/>
              <a:defRPr sz="20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4398153" cy="4794250"/>
          </a:xfrm>
          <a:prstGeom prst="rect">
            <a:avLst/>
          </a:prstGeom>
        </p:spPr>
      </p:pic>
      <p:sp>
        <p:nvSpPr>
          <p:cNvPr id="8" name="Text Placeholder 13"/>
          <p:cNvSpPr>
            <a:spLocks noGrp="1"/>
          </p:cNvSpPr>
          <p:nvPr>
            <p:ph type="body" sz="quarter" idx="13" hasCustomPrompt="1"/>
          </p:nvPr>
        </p:nvSpPr>
        <p:spPr>
          <a:xfrm>
            <a:off x="4874808" y="628650"/>
            <a:ext cx="3792537" cy="2154436"/>
          </a:xfrm>
          <a:prstGeom prst="rect">
            <a:avLst/>
          </a:prstGeom>
          <a:noFill/>
        </p:spPr>
        <p:txBody>
          <a:bodyPr wrap="square" lIns="0" tIns="0" rIns="0" bIns="0">
            <a:spAutoFit/>
          </a:bodyPr>
          <a:lstStyle>
            <a:lvl1pPr marL="114300" indent="-114300">
              <a:lnSpc>
                <a:spcPct val="100000"/>
              </a:lnSpc>
              <a:spcBef>
                <a:spcPts val="0"/>
              </a:spcBef>
              <a:buNone/>
              <a:tabLst/>
              <a:defRPr sz="20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“Quote text area for short or long quotes. This text box can be adjusted in size. Quote citation text block should butt against the bottom of this text block. Please use quote marks on beginning and end of quote”</a:t>
            </a:r>
          </a:p>
        </p:txBody>
      </p:sp>
      <p:sp>
        <p:nvSpPr>
          <p:cNvPr id="9" name="Text Placeholder 13"/>
          <p:cNvSpPr>
            <a:spLocks noGrp="1"/>
          </p:cNvSpPr>
          <p:nvPr>
            <p:ph type="body" sz="quarter" idx="14" hasCustomPrompt="1"/>
          </p:nvPr>
        </p:nvSpPr>
        <p:spPr>
          <a:xfrm>
            <a:off x="4874808" y="2783086"/>
            <a:ext cx="3792537" cy="400110"/>
          </a:xfrm>
          <a:prstGeom prst="rect">
            <a:avLst/>
          </a:prstGeom>
          <a:noFill/>
        </p:spPr>
        <p:txBody>
          <a:bodyPr wrap="square" lIns="91440" tIns="91440" rIns="91440" bIns="91440">
            <a:spAutoFit/>
          </a:bodyPr>
          <a:lstStyle>
            <a:lvl1pPr marL="114300" indent="-114300" algn="r">
              <a:lnSpc>
                <a:spcPct val="100000"/>
              </a:lnSpc>
              <a:spcBef>
                <a:spcPts val="0"/>
              </a:spcBef>
              <a:buNone/>
              <a:tabLst/>
              <a:defRPr sz="1400" i="1"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Quote author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Header / Footer">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Header only">
    <p:spTree>
      <p:nvGrpSpPr>
        <p:cNvPr id="1" name=""/>
        <p:cNvGrpSpPr/>
        <p:nvPr/>
      </p:nvGrpSpPr>
      <p:grpSpPr>
        <a:xfrm>
          <a:off x="0" y="0"/>
          <a:ext cx="0" cy="0"/>
          <a:chOff x="0" y="0"/>
          <a:chExt cx="0" cy="0"/>
        </a:xfrm>
      </p:grpSpPr>
      <p:sp>
        <p:nvSpPr>
          <p:cNvPr id="2" name="Rectangle 1"/>
          <p:cNvSpPr/>
          <p:nvPr userDrawn="1"/>
        </p:nvSpPr>
        <p:spPr>
          <a:xfrm>
            <a:off x="0" y="155510"/>
            <a:ext cx="9144000" cy="6702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p:cNvSpPr/>
          <p:nvPr userDrawn="1"/>
        </p:nvSpPr>
        <p:spPr>
          <a:xfrm>
            <a:off x="0" y="0"/>
            <a:ext cx="9144000" cy="136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Regular" charset="0"/>
            </a:endParaRPr>
          </a:p>
        </p:txBody>
      </p:sp>
      <p:pic>
        <p:nvPicPr>
          <p:cNvPr id="4" name="Picture 3"/>
          <p:cNvPicPr>
            <a:picLocks noChangeAspect="1"/>
          </p:cNvPicPr>
          <p:nvPr userDrawn="1"/>
        </p:nvPicPr>
        <p:blipFill rotWithShape="1">
          <a:blip r:embed="rId46" cstate="hqprint">
            <a:extLst>
              <a:ext uri="{28A0092B-C50C-407E-A947-70E740481C1C}">
                <a14:useLocalDpi xmlns:a14="http://schemas.microsoft.com/office/drawing/2010/main"/>
              </a:ext>
            </a:extLst>
          </a:blip>
          <a:srcRect r="5100"/>
          <a:stretch/>
        </p:blipFill>
        <p:spPr>
          <a:xfrm>
            <a:off x="0" y="6363628"/>
            <a:ext cx="9144000" cy="481785"/>
          </a:xfrm>
          <a:prstGeom prst="rect">
            <a:avLst/>
          </a:prstGeom>
        </p:spPr>
      </p:pic>
    </p:spTree>
    <p:extLst>
      <p:ext uri="{BB962C8B-B14F-4D97-AF65-F5344CB8AC3E}">
        <p14:creationId xmlns:p14="http://schemas.microsoft.com/office/powerpoint/2010/main" val="173407703"/>
      </p:ext>
    </p:extLst>
  </p:cSld>
  <p:clrMap bg1="lt1" tx1="dk1" bg2="lt2" tx2="dk2" accent1="accent1" accent2="accent2" accent3="accent3" accent4="accent4" accent5="accent5" accent6="accent6" hlink="hlink" folHlink="folHlink"/>
  <p:sldLayoutIdLst>
    <p:sldLayoutId id="2147483661" r:id="rId1"/>
    <p:sldLayoutId id="2147483717" r:id="rId2"/>
    <p:sldLayoutId id="2147483705" r:id="rId3"/>
    <p:sldLayoutId id="2147483718" r:id="rId4"/>
    <p:sldLayoutId id="2147483709" r:id="rId5"/>
    <p:sldLayoutId id="2147483702" r:id="rId6"/>
    <p:sldLayoutId id="2147483711" r:id="rId7"/>
    <p:sldLayoutId id="2147483662" r:id="rId8"/>
    <p:sldLayoutId id="2147483695" r:id="rId9"/>
    <p:sldLayoutId id="2147483697" r:id="rId10"/>
    <p:sldLayoutId id="2147483696" r:id="rId11"/>
    <p:sldLayoutId id="2147483679" r:id="rId12"/>
    <p:sldLayoutId id="2147483674" r:id="rId13"/>
    <p:sldLayoutId id="2147483693" r:id="rId14"/>
    <p:sldLayoutId id="2147483673" r:id="rId15"/>
    <p:sldLayoutId id="2147483680" r:id="rId16"/>
    <p:sldLayoutId id="2147483707" r:id="rId17"/>
    <p:sldLayoutId id="2147483681" r:id="rId18"/>
    <p:sldLayoutId id="2147483691" r:id="rId19"/>
    <p:sldLayoutId id="2147483698" r:id="rId20"/>
    <p:sldLayoutId id="2147483699" r:id="rId21"/>
    <p:sldLayoutId id="2147483690" r:id="rId22"/>
    <p:sldLayoutId id="2147483689" r:id="rId23"/>
    <p:sldLayoutId id="2147483683" r:id="rId24"/>
    <p:sldLayoutId id="2147483715" r:id="rId25"/>
    <p:sldLayoutId id="2147483716" r:id="rId26"/>
    <p:sldLayoutId id="2147483714" r:id="rId27"/>
    <p:sldLayoutId id="2147483687" r:id="rId28"/>
    <p:sldLayoutId id="2147483688" r:id="rId29"/>
    <p:sldLayoutId id="2147483686" r:id="rId30"/>
    <p:sldLayoutId id="2147483684" r:id="rId31"/>
    <p:sldLayoutId id="2147483685" r:id="rId32"/>
    <p:sldLayoutId id="2147483682" r:id="rId33"/>
    <p:sldLayoutId id="2147483675" r:id="rId34"/>
    <p:sldLayoutId id="2147483692" r:id="rId35"/>
    <p:sldLayoutId id="2147483700" r:id="rId36"/>
    <p:sldLayoutId id="2147483704" r:id="rId37"/>
    <p:sldLayoutId id="2147483720" r:id="rId38"/>
    <p:sldLayoutId id="2147483712" r:id="rId39"/>
    <p:sldLayoutId id="2147483719" r:id="rId40"/>
    <p:sldLayoutId id="2147483678" r:id="rId41"/>
    <p:sldLayoutId id="2147483713" r:id="rId42"/>
    <p:sldLayoutId id="2147483721" r:id="rId43"/>
    <p:sldLayoutId id="2147483722" r:id="rId44"/>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comments" Target="../comments/comment1.xml"/><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4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1" Type="http://schemas.openxmlformats.org/officeDocument/2006/relationships/slideLayout" Target="../slideLayouts/slideLayout4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984B5D41-22B1-8D4E-87BB-CAE9EF62A36F}"/>
              </a:ext>
            </a:extLst>
          </p:cNvPr>
          <p:cNvSpPr>
            <a:spLocks noGrp="1"/>
          </p:cNvSpPr>
          <p:nvPr>
            <p:ph type="body" sz="quarter" idx="16"/>
          </p:nvPr>
        </p:nvSpPr>
        <p:spPr>
          <a:xfrm>
            <a:off x="457200" y="4583073"/>
            <a:ext cx="6616170" cy="443198"/>
          </a:xfrm>
        </p:spPr>
        <p:txBody>
          <a:bodyPr/>
          <a:lstStyle/>
          <a:p>
            <a:r>
              <a:rPr lang="en-US" dirty="0"/>
              <a:t>Negotiating a Well-Being Portfolio</a:t>
            </a:r>
          </a:p>
        </p:txBody>
      </p:sp>
    </p:spTree>
    <p:extLst>
      <p:ext uri="{BB962C8B-B14F-4D97-AF65-F5344CB8AC3E}">
        <p14:creationId xmlns:p14="http://schemas.microsoft.com/office/powerpoint/2010/main" val="63903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xmlns="" id="{02A8C802-4842-3745-85E5-FF4B8CA3E8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3066" y="1325979"/>
            <a:ext cx="4262749" cy="4445014"/>
          </a:xfrm>
          <a:prstGeom prst="rect">
            <a:avLst/>
          </a:prstGeom>
        </p:spPr>
      </p:pic>
      <p:sp>
        <p:nvSpPr>
          <p:cNvPr id="70" name="Oval 69">
            <a:extLst>
              <a:ext uri="{FF2B5EF4-FFF2-40B4-BE49-F238E27FC236}">
                <a16:creationId xmlns:a16="http://schemas.microsoft.com/office/drawing/2014/main" xmlns="" id="{C1378218-04EC-B04F-93F2-1C45FF8637CC}"/>
              </a:ext>
            </a:extLst>
          </p:cNvPr>
          <p:cNvSpPr/>
          <p:nvPr/>
        </p:nvSpPr>
        <p:spPr>
          <a:xfrm>
            <a:off x="1083820" y="2212424"/>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8B80B207-93B7-9B42-ADEC-D02100B83A37}"/>
              </a:ext>
            </a:extLst>
          </p:cNvPr>
          <p:cNvSpPr/>
          <p:nvPr/>
        </p:nvSpPr>
        <p:spPr>
          <a:xfrm>
            <a:off x="1205235" y="2099384"/>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291E0033-C48B-1C4C-9149-A17A7FDE7422}"/>
              </a:ext>
            </a:extLst>
          </p:cNvPr>
          <p:cNvSpPr/>
          <p:nvPr/>
        </p:nvSpPr>
        <p:spPr>
          <a:xfrm>
            <a:off x="1962679" y="168334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526ED860-61B1-3042-A3AF-663394E801AA}"/>
              </a:ext>
            </a:extLst>
          </p:cNvPr>
          <p:cNvSpPr/>
          <p:nvPr/>
        </p:nvSpPr>
        <p:spPr>
          <a:xfrm>
            <a:off x="2928169" y="5103955"/>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xmlns="" id="{321740D3-7028-9744-975F-E3FE3D316DAD}"/>
              </a:ext>
            </a:extLst>
          </p:cNvPr>
          <p:cNvSpPr/>
          <p:nvPr/>
        </p:nvSpPr>
        <p:spPr>
          <a:xfrm>
            <a:off x="3552468" y="48044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xmlns="" id="{871E289F-4AAF-AA4A-8BBC-601567A5404C}"/>
              </a:ext>
            </a:extLst>
          </p:cNvPr>
          <p:cNvSpPr/>
          <p:nvPr/>
        </p:nvSpPr>
        <p:spPr>
          <a:xfrm>
            <a:off x="3077082" y="5044429"/>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xmlns="" id="{09739CDB-1735-FF4C-8556-BF6F23E4CB00}"/>
              </a:ext>
            </a:extLst>
          </p:cNvPr>
          <p:cNvSpPr/>
          <p:nvPr/>
        </p:nvSpPr>
        <p:spPr>
          <a:xfrm>
            <a:off x="2762168" y="5153491"/>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xmlns="" id="{9D41CCD7-4247-8F42-BB16-95EB4997BD12}"/>
              </a:ext>
            </a:extLst>
          </p:cNvPr>
          <p:cNvSpPr/>
          <p:nvPr/>
        </p:nvSpPr>
        <p:spPr>
          <a:xfrm>
            <a:off x="1059643" y="4607593"/>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DABF63FA-658D-6D43-A0A7-4634180B1C7B}"/>
              </a:ext>
            </a:extLst>
          </p:cNvPr>
          <p:cNvSpPr/>
          <p:nvPr/>
        </p:nvSpPr>
        <p:spPr>
          <a:xfrm>
            <a:off x="1174838" y="4716875"/>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xmlns="" id="{801D5591-E83F-C241-AC7A-9E5A11F90556}"/>
              </a:ext>
            </a:extLst>
          </p:cNvPr>
          <p:cNvSpPr/>
          <p:nvPr/>
        </p:nvSpPr>
        <p:spPr>
          <a:xfrm>
            <a:off x="2838053" y="1674203"/>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xmlns="" id="{B7F88EB9-9311-B148-BC87-06BB62F98EFA}"/>
              </a:ext>
            </a:extLst>
          </p:cNvPr>
          <p:cNvSpPr/>
          <p:nvPr/>
        </p:nvSpPr>
        <p:spPr>
          <a:xfrm>
            <a:off x="658459" y="2990267"/>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xmlns="" id="{35F84AD9-A9A9-0C4B-B170-9E2754AA148C}"/>
              </a:ext>
            </a:extLst>
          </p:cNvPr>
          <p:cNvSpPr/>
          <p:nvPr/>
        </p:nvSpPr>
        <p:spPr>
          <a:xfrm>
            <a:off x="2422152" y="57726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xmlns="" id="{0FA026CE-41D4-5848-AEBA-82A6AA0F1257}"/>
              </a:ext>
            </a:extLst>
          </p:cNvPr>
          <p:cNvSpPr/>
          <p:nvPr/>
        </p:nvSpPr>
        <p:spPr>
          <a:xfrm>
            <a:off x="4178348" y="3819332"/>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xmlns="" id="{963E43C9-6329-664B-A0C3-A39A31BEC332}"/>
              </a:ext>
            </a:extLst>
          </p:cNvPr>
          <p:cNvSpPr/>
          <p:nvPr/>
        </p:nvSpPr>
        <p:spPr>
          <a:xfrm>
            <a:off x="3807276" y="4543496"/>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xmlns="" id="{EF6E575C-DF7A-7646-A7DD-45A90DC63BE3}"/>
              </a:ext>
            </a:extLst>
          </p:cNvPr>
          <p:cNvSpPr/>
          <p:nvPr/>
        </p:nvSpPr>
        <p:spPr>
          <a:xfrm>
            <a:off x="3686404" y="4671691"/>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xmlns="" id="{37FFFB67-A56C-1A41-BCB6-0A9B06301148}"/>
              </a:ext>
            </a:extLst>
          </p:cNvPr>
          <p:cNvSpPr/>
          <p:nvPr/>
        </p:nvSpPr>
        <p:spPr>
          <a:xfrm>
            <a:off x="4161252" y="3010956"/>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394B219E-CD97-1C48-9807-2B9B623009E2}"/>
              </a:ext>
            </a:extLst>
          </p:cNvPr>
          <p:cNvSpPr/>
          <p:nvPr/>
        </p:nvSpPr>
        <p:spPr>
          <a:xfrm>
            <a:off x="4120751" y="28461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6A36FA-A610-C640-B045-E4DBB0AC73A8}"/>
              </a:ext>
            </a:extLst>
          </p:cNvPr>
          <p:cNvSpPr>
            <a:spLocks noGrp="1"/>
          </p:cNvSpPr>
          <p:nvPr>
            <p:ph type="title"/>
          </p:nvPr>
        </p:nvSpPr>
        <p:spPr>
          <a:xfrm>
            <a:off x="267637" y="445084"/>
            <a:ext cx="8757013" cy="332399"/>
          </a:xfrm>
        </p:spPr>
        <p:txBody>
          <a:bodyPr/>
          <a:lstStyle/>
          <a:p>
            <a:r>
              <a:rPr lang="en-US" sz="2400" dirty="0"/>
              <a:t>Part 2: Identify priorities for your region’s </a:t>
            </a:r>
            <a:r>
              <a:rPr lang="en-US" sz="2400" i="1" dirty="0"/>
              <a:t>FUTURE</a:t>
            </a:r>
            <a:r>
              <a:rPr lang="en-US" sz="2400" dirty="0"/>
              <a:t> strategy </a:t>
            </a:r>
          </a:p>
        </p:txBody>
      </p:sp>
      <p:sp>
        <p:nvSpPr>
          <p:cNvPr id="29" name="TextBox 28">
            <a:extLst>
              <a:ext uri="{FF2B5EF4-FFF2-40B4-BE49-F238E27FC236}">
                <a16:creationId xmlns:a16="http://schemas.microsoft.com/office/drawing/2014/main" xmlns="" id="{997DCE5A-CCD2-EE46-95B4-C4C0818C466A}"/>
              </a:ext>
            </a:extLst>
          </p:cNvPr>
          <p:cNvSpPr txBox="1"/>
          <p:nvPr/>
        </p:nvSpPr>
        <p:spPr>
          <a:xfrm>
            <a:off x="5184743" y="1142410"/>
            <a:ext cx="3930354" cy="4955203"/>
          </a:xfrm>
          <a:prstGeom prst="rect">
            <a:avLst/>
          </a:prstGeom>
          <a:noFill/>
        </p:spPr>
        <p:txBody>
          <a:bodyPr wrap="square" lIns="0" tIns="0" rIns="0" bIns="0" rtlCol="0" anchor="t" anchorCtr="0">
            <a:spAutoFit/>
          </a:bodyPr>
          <a:lstStyle/>
          <a:p>
            <a:pPr marL="342900" indent="-342900">
              <a:buClr>
                <a:schemeClr val="accent1"/>
              </a:buClr>
              <a:buAutoNum type="arabicPeriod"/>
            </a:pPr>
            <a:r>
              <a:rPr lang="en-US" dirty="0"/>
              <a:t>Evenly split your </a:t>
            </a:r>
            <a:r>
              <a:rPr lang="en-US" b="1" dirty="0">
                <a:solidFill>
                  <a:srgbClr val="FF0000"/>
                </a:solidFill>
              </a:rPr>
              <a:t>red</a:t>
            </a:r>
            <a:r>
              <a:rPr lang="en-US" dirty="0"/>
              <a:t> dots </a:t>
            </a:r>
            <a:br>
              <a:rPr lang="en-US" dirty="0"/>
            </a:br>
            <a:r>
              <a:rPr lang="en-US" dirty="0"/>
              <a:t>among each team member </a:t>
            </a:r>
            <a:br>
              <a:rPr lang="en-US" dirty="0"/>
            </a:br>
            <a:r>
              <a:rPr lang="en-US" dirty="0"/>
              <a:t>and have them write their </a:t>
            </a:r>
            <a:br>
              <a:rPr lang="en-US" dirty="0"/>
            </a:br>
            <a:r>
              <a:rPr lang="en-US" dirty="0"/>
              <a:t>initials on them.</a:t>
            </a:r>
            <a:br>
              <a:rPr lang="en-US" dirty="0"/>
            </a:br>
            <a:endParaRPr lang="en-US" sz="800" dirty="0"/>
          </a:p>
          <a:p>
            <a:pPr marL="342900" indent="-342900">
              <a:buClr>
                <a:schemeClr val="accent1"/>
              </a:buClr>
              <a:buAutoNum type="arabicPeriod"/>
            </a:pPr>
            <a:r>
              <a:rPr lang="en-US" dirty="0"/>
              <a:t>Each person should place </a:t>
            </a:r>
            <a:br>
              <a:rPr lang="en-US" dirty="0"/>
            </a:br>
            <a:r>
              <a:rPr lang="en-US" b="1" dirty="0"/>
              <a:t>(but not stick) </a:t>
            </a:r>
            <a:r>
              <a:rPr lang="en-US" dirty="0"/>
              <a:t>their dots </a:t>
            </a:r>
            <a:br>
              <a:rPr lang="en-US" dirty="0"/>
            </a:br>
            <a:r>
              <a:rPr lang="en-US" dirty="0"/>
              <a:t>next to the options that </a:t>
            </a:r>
            <a:br>
              <a:rPr lang="en-US" dirty="0"/>
            </a:br>
            <a:r>
              <a:rPr lang="en-US" dirty="0"/>
              <a:t>they believe </a:t>
            </a:r>
            <a:r>
              <a:rPr lang="en-US" b="1" dirty="0"/>
              <a:t>SHOULD</a:t>
            </a:r>
            <a:r>
              <a:rPr lang="en-US" dirty="0"/>
              <a:t> </a:t>
            </a:r>
            <a:br>
              <a:rPr lang="en-US" dirty="0"/>
            </a:br>
            <a:r>
              <a:rPr lang="en-US" dirty="0"/>
              <a:t>have resources.</a:t>
            </a:r>
            <a:br>
              <a:rPr lang="en-US" dirty="0"/>
            </a:br>
            <a:endParaRPr lang="en-US" sz="800" dirty="0"/>
          </a:p>
          <a:p>
            <a:pPr marL="342900" indent="-342900">
              <a:buClr>
                <a:schemeClr val="accent1"/>
              </a:buClr>
              <a:buAutoNum type="arabicPeriod"/>
            </a:pPr>
            <a:r>
              <a:rPr lang="en-US" dirty="0"/>
              <a:t>Once done, the group may negotiate with each other to </a:t>
            </a:r>
            <a:br>
              <a:rPr lang="en-US" dirty="0"/>
            </a:br>
            <a:r>
              <a:rPr lang="en-US" dirty="0"/>
              <a:t>shift dots, though only the </a:t>
            </a:r>
            <a:br>
              <a:rPr lang="en-US" dirty="0"/>
            </a:br>
            <a:r>
              <a:rPr lang="en-US" dirty="0"/>
              <a:t>person who placed a dot </a:t>
            </a:r>
            <a:br>
              <a:rPr lang="en-US" dirty="0"/>
            </a:br>
            <a:r>
              <a:rPr lang="en-US" dirty="0"/>
              <a:t>may move it. </a:t>
            </a:r>
            <a:br>
              <a:rPr lang="en-US" dirty="0"/>
            </a:br>
            <a:endParaRPr lang="en-US" sz="800" dirty="0"/>
          </a:p>
          <a:p>
            <a:pPr marL="342900" indent="-342900">
              <a:buClr>
                <a:schemeClr val="accent1"/>
              </a:buClr>
              <a:buAutoNum type="arabicPeriod"/>
            </a:pPr>
            <a:r>
              <a:rPr lang="en-US" dirty="0"/>
              <a:t>Once you are done, stick the </a:t>
            </a:r>
            <a:br>
              <a:rPr lang="en-US" dirty="0"/>
            </a:br>
            <a:r>
              <a:rPr lang="en-US" dirty="0"/>
              <a:t>dots on permanently.</a:t>
            </a:r>
          </a:p>
        </p:txBody>
      </p:sp>
      <p:sp>
        <p:nvSpPr>
          <p:cNvPr id="97" name="Oval 96">
            <a:extLst>
              <a:ext uri="{FF2B5EF4-FFF2-40B4-BE49-F238E27FC236}">
                <a16:creationId xmlns:a16="http://schemas.microsoft.com/office/drawing/2014/main" xmlns="" id="{6F616896-D027-0741-9952-CB53DAF1D498}"/>
              </a:ext>
            </a:extLst>
          </p:cNvPr>
          <p:cNvSpPr/>
          <p:nvPr/>
        </p:nvSpPr>
        <p:spPr>
          <a:xfrm>
            <a:off x="864835" y="1994472"/>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xmlns="" id="{374B1545-D9D9-DF45-AEC7-45FD9795615A}"/>
              </a:ext>
            </a:extLst>
          </p:cNvPr>
          <p:cNvSpPr/>
          <p:nvPr/>
        </p:nvSpPr>
        <p:spPr>
          <a:xfrm>
            <a:off x="810229" y="1816463"/>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A1C26397-0D05-AA4F-B2B0-19AD8C2B3411}"/>
              </a:ext>
            </a:extLst>
          </p:cNvPr>
          <p:cNvSpPr/>
          <p:nvPr/>
        </p:nvSpPr>
        <p:spPr>
          <a:xfrm>
            <a:off x="1104147" y="1768116"/>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734F69A6-B570-C74F-84EB-AC32AAEF3542}"/>
              </a:ext>
            </a:extLst>
          </p:cNvPr>
          <p:cNvSpPr/>
          <p:nvPr/>
        </p:nvSpPr>
        <p:spPr>
          <a:xfrm>
            <a:off x="3845623" y="4980331"/>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xmlns="" id="{EF8BD8EC-63EB-3347-8C23-F62236A5F9C9}"/>
              </a:ext>
            </a:extLst>
          </p:cNvPr>
          <p:cNvSpPr/>
          <p:nvPr/>
        </p:nvSpPr>
        <p:spPr>
          <a:xfrm>
            <a:off x="3966755" y="4868555"/>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xmlns="" id="{88C7647F-8BAF-3040-8FF9-3B75CF4C93BC}"/>
              </a:ext>
            </a:extLst>
          </p:cNvPr>
          <p:cNvSpPr/>
          <p:nvPr/>
        </p:nvSpPr>
        <p:spPr>
          <a:xfrm>
            <a:off x="3003681" y="5444940"/>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xmlns="" id="{BB2CEBEB-1A24-9247-B0EF-D3EDB4AC5EE5}"/>
              </a:ext>
            </a:extLst>
          </p:cNvPr>
          <p:cNvSpPr/>
          <p:nvPr/>
        </p:nvSpPr>
        <p:spPr>
          <a:xfrm>
            <a:off x="984491" y="1874766"/>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xmlns="" id="{2701427A-8922-444E-978C-07C793B49673}"/>
              </a:ext>
            </a:extLst>
          </p:cNvPr>
          <p:cNvSpPr/>
          <p:nvPr/>
        </p:nvSpPr>
        <p:spPr>
          <a:xfrm>
            <a:off x="958777" y="4953050"/>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xmlns="" id="{B8D2D3CB-5186-4949-9072-8C644CA43C9E}"/>
              </a:ext>
            </a:extLst>
          </p:cNvPr>
          <p:cNvSpPr/>
          <p:nvPr/>
        </p:nvSpPr>
        <p:spPr>
          <a:xfrm>
            <a:off x="839466" y="4814540"/>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xmlns="" id="{A208A735-CC29-F64A-8DE8-F5FD41543F7B}"/>
              </a:ext>
            </a:extLst>
          </p:cNvPr>
          <p:cNvSpPr/>
          <p:nvPr/>
        </p:nvSpPr>
        <p:spPr>
          <a:xfrm>
            <a:off x="365906" y="3947527"/>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xmlns="" id="{13BDEFDD-FCA6-3C4D-8A0D-228390807532}"/>
              </a:ext>
            </a:extLst>
          </p:cNvPr>
          <p:cNvSpPr/>
          <p:nvPr/>
        </p:nvSpPr>
        <p:spPr>
          <a:xfrm>
            <a:off x="3915719" y="1893961"/>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xmlns="" id="{61B6F2F1-CB68-4C4C-BD64-B78C0715B1CA}"/>
              </a:ext>
            </a:extLst>
          </p:cNvPr>
          <p:cNvSpPr/>
          <p:nvPr/>
        </p:nvSpPr>
        <p:spPr>
          <a:xfrm>
            <a:off x="2519178" y="5938125"/>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B28A820C-944C-264E-9407-6FF7AD7EFB5E}"/>
              </a:ext>
            </a:extLst>
          </p:cNvPr>
          <p:cNvSpPr/>
          <p:nvPr/>
        </p:nvSpPr>
        <p:spPr>
          <a:xfrm>
            <a:off x="954661" y="1701386"/>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xmlns="" id="{53EC0EC5-311B-8940-8C81-C1458CFAF0CC}"/>
              </a:ext>
            </a:extLst>
          </p:cNvPr>
          <p:cNvSpPr/>
          <p:nvPr/>
        </p:nvSpPr>
        <p:spPr>
          <a:xfrm>
            <a:off x="1847484" y="5436660"/>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xmlns="" id="{6446DA19-733F-7D45-BD6E-2C3312B74189}"/>
              </a:ext>
            </a:extLst>
          </p:cNvPr>
          <p:cNvSpPr/>
          <p:nvPr/>
        </p:nvSpPr>
        <p:spPr>
          <a:xfrm>
            <a:off x="2349689" y="5938125"/>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xmlns="" id="{F94B7E1A-870D-9148-AD02-C226C369323A}"/>
              </a:ext>
            </a:extLst>
          </p:cNvPr>
          <p:cNvSpPr/>
          <p:nvPr/>
        </p:nvSpPr>
        <p:spPr>
          <a:xfrm>
            <a:off x="1702197" y="5390731"/>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xmlns="" id="{2DCC9B1E-380D-3F45-A07A-1AD02E82DF37}"/>
              </a:ext>
            </a:extLst>
          </p:cNvPr>
          <p:cNvSpPr/>
          <p:nvPr/>
        </p:nvSpPr>
        <p:spPr>
          <a:xfrm>
            <a:off x="1992771" y="5479593"/>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xmlns="" id="{B4D26A46-DBBA-3B41-A9F4-1CC5B56505E8}"/>
              </a:ext>
            </a:extLst>
          </p:cNvPr>
          <p:cNvSpPr/>
          <p:nvPr/>
        </p:nvSpPr>
        <p:spPr>
          <a:xfrm>
            <a:off x="2928169" y="1333218"/>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xmlns="" id="{96D069CC-D967-064C-B26D-716C246685C2}"/>
              </a:ext>
            </a:extLst>
          </p:cNvPr>
          <p:cNvSpPr/>
          <p:nvPr/>
        </p:nvSpPr>
        <p:spPr>
          <a:xfrm>
            <a:off x="4444355" y="2844990"/>
            <a:ext cx="115195" cy="128195"/>
          </a:xfrm>
          <a:prstGeom prst="ellipse">
            <a:avLst/>
          </a:prstGeom>
          <a:solidFill>
            <a:srgbClr val="C00000"/>
          </a:solidFill>
          <a:ln>
            <a:solidFill>
              <a:srgbClr val="C0000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Slide Number Placeholder 2">
            <a:extLst>
              <a:ext uri="{FF2B5EF4-FFF2-40B4-BE49-F238E27FC236}">
                <a16:creationId xmlns:a16="http://schemas.microsoft.com/office/drawing/2014/main" xmlns="" id="{0445CABB-5FD9-F94D-B207-FB2BE21799FD}"/>
              </a:ext>
            </a:extLst>
          </p:cNvPr>
          <p:cNvSpPr txBox="1">
            <a:spLocks/>
          </p:cNvSpPr>
          <p:nvPr/>
        </p:nvSpPr>
        <p:spPr>
          <a:xfrm>
            <a:off x="8575040" y="6424851"/>
            <a:ext cx="580089"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10</a:t>
            </a:fld>
            <a:endParaRPr lang="en-US" dirty="0"/>
          </a:p>
        </p:txBody>
      </p:sp>
    </p:spTree>
    <p:extLst>
      <p:ext uri="{BB962C8B-B14F-4D97-AF65-F5344CB8AC3E}">
        <p14:creationId xmlns:p14="http://schemas.microsoft.com/office/powerpoint/2010/main" val="115795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1073" y="1249173"/>
            <a:ext cx="2241676" cy="723569"/>
          </a:xfrm>
        </p:spPr>
        <p:txBody>
          <a:bodyPr>
            <a:noAutofit/>
          </a:bodyPr>
          <a:lstStyle/>
          <a:p>
            <a:r>
              <a:rPr lang="en-US" sz="9600" dirty="0">
                <a:solidFill>
                  <a:schemeClr val="accent1"/>
                </a:solidFill>
              </a:rPr>
              <a:t>15 min</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3500" y="1812199"/>
            <a:ext cx="6477000" cy="4279900"/>
          </a:xfrm>
          <a:prstGeom prst="rect">
            <a:avLst/>
          </a:prstGeom>
        </p:spPr>
      </p:pic>
      <p:sp>
        <p:nvSpPr>
          <p:cNvPr id="7" name="Slide Number Placeholder 2">
            <a:extLst>
              <a:ext uri="{FF2B5EF4-FFF2-40B4-BE49-F238E27FC236}">
                <a16:creationId xmlns:a16="http://schemas.microsoft.com/office/drawing/2014/main" xmlns="" id="{A6C8ADF6-6CB8-C74D-8801-DDA17B7A2796}"/>
              </a:ext>
            </a:extLst>
          </p:cNvPr>
          <p:cNvSpPr txBox="1">
            <a:spLocks/>
          </p:cNvSpPr>
          <p:nvPr/>
        </p:nvSpPr>
        <p:spPr>
          <a:xfrm>
            <a:off x="8575040" y="6424851"/>
            <a:ext cx="580089"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11</a:t>
            </a:fld>
            <a:endParaRPr lang="en-US" dirty="0"/>
          </a:p>
        </p:txBody>
      </p:sp>
    </p:spTree>
    <p:extLst>
      <p:ext uri="{BB962C8B-B14F-4D97-AF65-F5344CB8AC3E}">
        <p14:creationId xmlns:p14="http://schemas.microsoft.com/office/powerpoint/2010/main" val="406587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95E82-5D85-B94A-8D0E-87F535FDD0E1}"/>
              </a:ext>
            </a:extLst>
          </p:cNvPr>
          <p:cNvSpPr>
            <a:spLocks noGrp="1"/>
          </p:cNvSpPr>
          <p:nvPr>
            <p:ph type="title"/>
          </p:nvPr>
        </p:nvSpPr>
        <p:spPr>
          <a:xfrm>
            <a:off x="303407" y="402545"/>
            <a:ext cx="1982915" cy="443198"/>
          </a:xfrm>
        </p:spPr>
        <p:txBody>
          <a:bodyPr/>
          <a:lstStyle/>
          <a:p>
            <a:r>
              <a:rPr lang="en-US" sz="3200" dirty="0"/>
              <a:t>Straw Poll</a:t>
            </a:r>
          </a:p>
        </p:txBody>
      </p:sp>
      <p:sp>
        <p:nvSpPr>
          <p:cNvPr id="4" name="Text Placeholder 3">
            <a:extLst>
              <a:ext uri="{FF2B5EF4-FFF2-40B4-BE49-F238E27FC236}">
                <a16:creationId xmlns:a16="http://schemas.microsoft.com/office/drawing/2014/main" xmlns="" id="{9AAEBCB6-6AE7-0B4D-BD1A-D598C494A4B9}"/>
              </a:ext>
            </a:extLst>
          </p:cNvPr>
          <p:cNvSpPr>
            <a:spLocks noGrp="1"/>
          </p:cNvSpPr>
          <p:nvPr>
            <p:ph type="body" sz="quarter" idx="12"/>
          </p:nvPr>
        </p:nvSpPr>
        <p:spPr>
          <a:xfrm>
            <a:off x="478004" y="1362836"/>
            <a:ext cx="8442960" cy="1771254"/>
          </a:xfrm>
        </p:spPr>
        <p:txBody>
          <a:bodyPr/>
          <a:lstStyle/>
          <a:p>
            <a:r>
              <a:rPr lang="en-US" sz="2200" dirty="0"/>
              <a:t>Does the composite new strategy directionally reflect what </a:t>
            </a:r>
            <a:br>
              <a:rPr lang="en-US" sz="2200" dirty="0"/>
            </a:br>
            <a:r>
              <a:rPr lang="en-US" sz="2200" dirty="0"/>
              <a:t>we want to do to close the gap between our vision and reality?</a:t>
            </a:r>
            <a:r>
              <a:rPr lang="en-US" sz="2400" dirty="0"/>
              <a:t/>
            </a:r>
            <a:br>
              <a:rPr lang="en-US" sz="2400" dirty="0"/>
            </a:br>
            <a:endParaRPr lang="en-US" sz="800" dirty="0"/>
          </a:p>
          <a:p>
            <a:pPr marL="574675" lvl="1"/>
            <a:r>
              <a:rPr lang="en-US" i="1" dirty="0"/>
              <a:t>For those who say no, what would need to change?</a:t>
            </a:r>
          </a:p>
          <a:p>
            <a:pPr marL="574675" lvl="1"/>
            <a:endParaRPr lang="en-US" sz="200" i="1" dirty="0"/>
          </a:p>
          <a:p>
            <a:pPr marL="574675" lvl="1"/>
            <a:r>
              <a:rPr lang="en-US" i="1" dirty="0"/>
              <a:t>For those who think it is directionally correct but </a:t>
            </a:r>
            <a:br>
              <a:rPr lang="en-US" i="1" dirty="0"/>
            </a:br>
            <a:r>
              <a:rPr lang="en-US" i="1" dirty="0"/>
              <a:t>could be improved, how would you change it?</a:t>
            </a:r>
          </a:p>
        </p:txBody>
      </p:sp>
      <p:pic>
        <p:nvPicPr>
          <p:cNvPr id="32" name="Picture 31">
            <a:extLst>
              <a:ext uri="{FF2B5EF4-FFF2-40B4-BE49-F238E27FC236}">
                <a16:creationId xmlns:a16="http://schemas.microsoft.com/office/drawing/2014/main" xmlns="" id="{10E77C79-6281-1B44-B9E9-FD2DB22AF86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651184"/>
            <a:ext cx="9144000" cy="3934692"/>
          </a:xfrm>
          <a:prstGeom prst="rect">
            <a:avLst/>
          </a:prstGeom>
        </p:spPr>
      </p:pic>
      <p:sp>
        <p:nvSpPr>
          <p:cNvPr id="5" name="Slide Number Placeholder 2">
            <a:extLst>
              <a:ext uri="{FF2B5EF4-FFF2-40B4-BE49-F238E27FC236}">
                <a16:creationId xmlns:a16="http://schemas.microsoft.com/office/drawing/2014/main" xmlns="" id="{A9DC7262-D9A6-3849-90EE-CA4269CB40B2}"/>
              </a:ext>
            </a:extLst>
          </p:cNvPr>
          <p:cNvSpPr txBox="1">
            <a:spLocks/>
          </p:cNvSpPr>
          <p:nvPr/>
        </p:nvSpPr>
        <p:spPr>
          <a:xfrm>
            <a:off x="8686800" y="6641425"/>
            <a:ext cx="468329"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solidFill>
                  <a:schemeClr val="bg2"/>
                </a:solidFill>
              </a:rPr>
              <a:pPr/>
              <a:t>12</a:t>
            </a:fld>
            <a:endParaRPr lang="en-US" dirty="0">
              <a:solidFill>
                <a:schemeClr val="bg2"/>
              </a:solidFill>
            </a:endParaRPr>
          </a:p>
        </p:txBody>
      </p:sp>
    </p:spTree>
    <p:extLst>
      <p:ext uri="{BB962C8B-B14F-4D97-AF65-F5344CB8AC3E}">
        <p14:creationId xmlns:p14="http://schemas.microsoft.com/office/powerpoint/2010/main" val="301570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95E82-5D85-B94A-8D0E-87F535FDD0E1}"/>
              </a:ext>
            </a:extLst>
          </p:cNvPr>
          <p:cNvSpPr>
            <a:spLocks noGrp="1"/>
          </p:cNvSpPr>
          <p:nvPr>
            <p:ph type="title"/>
          </p:nvPr>
        </p:nvSpPr>
        <p:spPr>
          <a:xfrm>
            <a:off x="327601" y="403170"/>
            <a:ext cx="1412246" cy="443198"/>
          </a:xfrm>
        </p:spPr>
        <p:txBody>
          <a:bodyPr/>
          <a:lstStyle/>
          <a:p>
            <a:r>
              <a:rPr lang="en-US" sz="3200" dirty="0"/>
              <a:t>Debrief</a:t>
            </a:r>
          </a:p>
        </p:txBody>
      </p:sp>
      <p:sp>
        <p:nvSpPr>
          <p:cNvPr id="4" name="Text Placeholder 3">
            <a:extLst>
              <a:ext uri="{FF2B5EF4-FFF2-40B4-BE49-F238E27FC236}">
                <a16:creationId xmlns:a16="http://schemas.microsoft.com/office/drawing/2014/main" xmlns="" id="{9AAEBCB6-6AE7-0B4D-BD1A-D598C494A4B9}"/>
              </a:ext>
            </a:extLst>
          </p:cNvPr>
          <p:cNvSpPr>
            <a:spLocks noGrp="1"/>
          </p:cNvSpPr>
          <p:nvPr>
            <p:ph type="body" sz="quarter" idx="12"/>
          </p:nvPr>
        </p:nvSpPr>
        <p:spPr>
          <a:xfrm>
            <a:off x="327601" y="1078199"/>
            <a:ext cx="9318969" cy="2341154"/>
          </a:xfrm>
        </p:spPr>
        <p:txBody>
          <a:bodyPr/>
          <a:lstStyle/>
          <a:p>
            <a:pPr>
              <a:spcBef>
                <a:spcPts val="500"/>
              </a:spcBef>
              <a:spcAft>
                <a:spcPts val="500"/>
              </a:spcAft>
            </a:pPr>
            <a:r>
              <a:rPr lang="en-US" sz="2200" dirty="0"/>
              <a:t>What similarities and differences did you see between groups?</a:t>
            </a:r>
          </a:p>
          <a:p>
            <a:pPr>
              <a:spcBef>
                <a:spcPts val="500"/>
              </a:spcBef>
              <a:spcAft>
                <a:spcPts val="500"/>
              </a:spcAft>
            </a:pPr>
            <a:r>
              <a:rPr lang="en-US" sz="2200" dirty="0"/>
              <a:t>Any observations about the aggregate result?</a:t>
            </a:r>
          </a:p>
          <a:p>
            <a:pPr>
              <a:spcBef>
                <a:spcPts val="500"/>
              </a:spcBef>
              <a:spcAft>
                <a:spcPts val="500"/>
              </a:spcAft>
            </a:pPr>
            <a:r>
              <a:rPr lang="en-US" sz="2200" dirty="0"/>
              <a:t>What are the priority areas for future investment?</a:t>
            </a:r>
          </a:p>
          <a:p>
            <a:pPr>
              <a:spcBef>
                <a:spcPts val="500"/>
              </a:spcBef>
              <a:spcAft>
                <a:spcPts val="500"/>
              </a:spcAft>
            </a:pPr>
            <a:r>
              <a:rPr lang="en-US" sz="2200" dirty="0"/>
              <a:t>What is the logic for reallocating resources? </a:t>
            </a:r>
            <a:br>
              <a:rPr lang="en-US" sz="2200" dirty="0"/>
            </a:br>
            <a:r>
              <a:rPr lang="en-US" sz="2200" dirty="0"/>
              <a:t>Continuing to invest resources?</a:t>
            </a:r>
          </a:p>
          <a:p>
            <a:pPr>
              <a:spcBef>
                <a:spcPts val="500"/>
              </a:spcBef>
              <a:spcAft>
                <a:spcPts val="500"/>
              </a:spcAft>
            </a:pPr>
            <a:r>
              <a:rPr lang="en-US" sz="2200" dirty="0"/>
              <a:t>What implications does this suggest for us as regional stewards?</a:t>
            </a:r>
          </a:p>
        </p:txBody>
      </p:sp>
      <p:pic>
        <p:nvPicPr>
          <p:cNvPr id="32" name="Picture 31">
            <a:extLst>
              <a:ext uri="{FF2B5EF4-FFF2-40B4-BE49-F238E27FC236}">
                <a16:creationId xmlns:a16="http://schemas.microsoft.com/office/drawing/2014/main" xmlns="" id="{10E77C79-6281-1B44-B9E9-FD2DB22AF86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651184"/>
            <a:ext cx="9144000" cy="3934692"/>
          </a:xfrm>
          <a:prstGeom prst="rect">
            <a:avLst/>
          </a:prstGeom>
        </p:spPr>
      </p:pic>
      <p:sp>
        <p:nvSpPr>
          <p:cNvPr id="5" name="Slide Number Placeholder 2">
            <a:extLst>
              <a:ext uri="{FF2B5EF4-FFF2-40B4-BE49-F238E27FC236}">
                <a16:creationId xmlns:a16="http://schemas.microsoft.com/office/drawing/2014/main" xmlns="" id="{A9DC7262-D9A6-3849-90EE-CA4269CB40B2}"/>
              </a:ext>
            </a:extLst>
          </p:cNvPr>
          <p:cNvSpPr txBox="1">
            <a:spLocks/>
          </p:cNvSpPr>
          <p:nvPr/>
        </p:nvSpPr>
        <p:spPr>
          <a:xfrm>
            <a:off x="8675671" y="6641425"/>
            <a:ext cx="468329"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solidFill>
                  <a:schemeClr val="bg2"/>
                </a:solidFill>
              </a:rPr>
              <a:pPr/>
              <a:t>13</a:t>
            </a:fld>
            <a:endParaRPr lang="en-US" dirty="0">
              <a:solidFill>
                <a:schemeClr val="bg2"/>
              </a:solidFill>
            </a:endParaRPr>
          </a:p>
        </p:txBody>
      </p:sp>
    </p:spTree>
    <p:extLst>
      <p:ext uri="{BB962C8B-B14F-4D97-AF65-F5344CB8AC3E}">
        <p14:creationId xmlns:p14="http://schemas.microsoft.com/office/powerpoint/2010/main" val="407327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5C3AA-50BF-424C-9532-F669DF3AB561}"/>
              </a:ext>
            </a:extLst>
          </p:cNvPr>
          <p:cNvSpPr>
            <a:spLocks noGrp="1"/>
          </p:cNvSpPr>
          <p:nvPr>
            <p:ph type="title"/>
          </p:nvPr>
        </p:nvSpPr>
        <p:spPr>
          <a:xfrm>
            <a:off x="484187" y="579453"/>
            <a:ext cx="2390078" cy="443198"/>
          </a:xfrm>
        </p:spPr>
        <p:txBody>
          <a:bodyPr/>
          <a:lstStyle/>
          <a:p>
            <a:r>
              <a:rPr lang="en-US" sz="3200" dirty="0"/>
              <a:t>Implications</a:t>
            </a:r>
          </a:p>
        </p:txBody>
      </p:sp>
      <p:pic>
        <p:nvPicPr>
          <p:cNvPr id="7" name="Picture Placeholder 6">
            <a:extLst>
              <a:ext uri="{FF2B5EF4-FFF2-40B4-BE49-F238E27FC236}">
                <a16:creationId xmlns:a16="http://schemas.microsoft.com/office/drawing/2014/main" xmlns="" id="{C1B6CF2C-A946-8B43-B925-BCA57F4A389B}"/>
              </a:ext>
            </a:extLst>
          </p:cNvPr>
          <p:cNvPicPr>
            <a:picLocks noGrp="1" noChangeAspect="1"/>
          </p:cNvPicPr>
          <p:nvPr>
            <p:ph type="pic" sz="quarter" idx="16"/>
          </p:nvPr>
        </p:nvPicPr>
        <p:blipFill rotWithShape="1">
          <a:blip r:embed="rId3" cstate="hqprint">
            <a:extLst>
              <a:ext uri="{28A0092B-C50C-407E-A947-70E740481C1C}">
                <a14:useLocalDpi xmlns:a14="http://schemas.microsoft.com/office/drawing/2010/main"/>
              </a:ext>
            </a:extLst>
          </a:blip>
          <a:srcRect/>
          <a:stretch/>
        </p:blipFill>
        <p:spPr>
          <a:xfrm>
            <a:off x="432059" y="1562145"/>
            <a:ext cx="3671612" cy="4300913"/>
          </a:xfrm>
        </p:spPr>
      </p:pic>
      <p:sp>
        <p:nvSpPr>
          <p:cNvPr id="5" name="Text Placeholder 4">
            <a:extLst>
              <a:ext uri="{FF2B5EF4-FFF2-40B4-BE49-F238E27FC236}">
                <a16:creationId xmlns:a16="http://schemas.microsoft.com/office/drawing/2014/main" xmlns="" id="{D6848C15-5312-134D-8466-284DE83054C6}"/>
              </a:ext>
            </a:extLst>
          </p:cNvPr>
          <p:cNvSpPr>
            <a:spLocks noGrp="1"/>
          </p:cNvSpPr>
          <p:nvPr>
            <p:ph type="body" sz="quarter" idx="12"/>
          </p:nvPr>
        </p:nvSpPr>
        <p:spPr>
          <a:xfrm>
            <a:off x="4572000" y="1562146"/>
            <a:ext cx="4114800" cy="4901342"/>
          </a:xfrm>
        </p:spPr>
        <p:txBody>
          <a:bodyPr/>
          <a:lstStyle/>
          <a:p>
            <a:pPr marL="346075" indent="-346075">
              <a:buFont typeface="+mj-lt"/>
              <a:buAutoNum type="arabicPeriod"/>
            </a:pPr>
            <a:r>
              <a:rPr lang="en-US" sz="2400" dirty="0"/>
              <a:t>This conversation gives us direction in moving forward</a:t>
            </a:r>
            <a:br>
              <a:rPr lang="en-US" sz="2400" dirty="0"/>
            </a:br>
            <a:endParaRPr lang="en-US" sz="2400" dirty="0"/>
          </a:p>
          <a:p>
            <a:pPr marL="346075" indent="-346075">
              <a:buFont typeface="+mj-lt"/>
              <a:buAutoNum type="arabicPeriod"/>
            </a:pPr>
            <a:r>
              <a:rPr lang="en-US" sz="2400" dirty="0"/>
              <a:t>Implications for this group, including: </a:t>
            </a:r>
          </a:p>
          <a:p>
            <a:pPr marL="915988" lvl="1" indent="-230188"/>
            <a:r>
              <a:rPr lang="en-US" dirty="0"/>
              <a:t>New partnerships</a:t>
            </a:r>
          </a:p>
          <a:p>
            <a:pPr marL="915988" lvl="1" indent="-230188"/>
            <a:r>
              <a:rPr lang="en-US" dirty="0"/>
              <a:t>Timing</a:t>
            </a:r>
          </a:p>
          <a:p>
            <a:pPr marL="915988" lvl="1" indent="-230188"/>
            <a:r>
              <a:rPr lang="en-US" dirty="0"/>
              <a:t>Financial support</a:t>
            </a:r>
          </a:p>
          <a:p>
            <a:pPr marL="514350" indent="-514350">
              <a:buFont typeface="+mj-lt"/>
              <a:buAutoNum type="arabicPeriod"/>
            </a:pPr>
            <a:endParaRPr lang="en-US" sz="2400" dirty="0"/>
          </a:p>
          <a:p>
            <a:pPr marL="346075" indent="-346075">
              <a:buFont typeface="+mj-lt"/>
              <a:buAutoNum type="arabicPeriod"/>
            </a:pPr>
            <a:r>
              <a:rPr lang="en-US" sz="2400" dirty="0"/>
              <a:t>Next steps </a:t>
            </a:r>
          </a:p>
          <a:p>
            <a:pPr marL="514350" indent="-514350">
              <a:buFont typeface="+mj-lt"/>
              <a:buAutoNum type="arabicPeriod"/>
            </a:pPr>
            <a:endParaRPr lang="en-US" sz="2400" dirty="0"/>
          </a:p>
          <a:p>
            <a:pPr marL="514350" indent="-514350">
              <a:buFont typeface="+mj-lt"/>
              <a:buAutoNum type="arabicPeriod"/>
            </a:pPr>
            <a:endParaRPr lang="en-US" sz="2400" dirty="0"/>
          </a:p>
          <a:p>
            <a:pPr marL="0" indent="0">
              <a:buNone/>
            </a:pPr>
            <a:r>
              <a:rPr lang="en-US" sz="2400" b="1" dirty="0"/>
              <a:t>Thank you!</a:t>
            </a:r>
          </a:p>
          <a:p>
            <a:pPr marL="514350" indent="-514350">
              <a:buFont typeface="+mj-lt"/>
              <a:buAutoNum type="romanUcPeriod"/>
            </a:pPr>
            <a:endParaRPr lang="en-US" dirty="0"/>
          </a:p>
          <a:p>
            <a:endParaRPr lang="en-US" dirty="0"/>
          </a:p>
        </p:txBody>
      </p:sp>
      <p:sp>
        <p:nvSpPr>
          <p:cNvPr id="6" name="Slide Number Placeholder 2">
            <a:extLst>
              <a:ext uri="{FF2B5EF4-FFF2-40B4-BE49-F238E27FC236}">
                <a16:creationId xmlns:a16="http://schemas.microsoft.com/office/drawing/2014/main" xmlns="" id="{338F703C-152D-D143-A891-0BF5E0ECF257}"/>
              </a:ext>
            </a:extLst>
          </p:cNvPr>
          <p:cNvSpPr txBox="1">
            <a:spLocks/>
          </p:cNvSpPr>
          <p:nvPr/>
        </p:nvSpPr>
        <p:spPr>
          <a:xfrm>
            <a:off x="8575040" y="6424851"/>
            <a:ext cx="580089"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14</a:t>
            </a:fld>
            <a:endParaRPr lang="en-US" dirty="0"/>
          </a:p>
        </p:txBody>
      </p:sp>
    </p:spTree>
    <p:extLst>
      <p:ext uri="{BB962C8B-B14F-4D97-AF65-F5344CB8AC3E}">
        <p14:creationId xmlns:p14="http://schemas.microsoft.com/office/powerpoint/2010/main" val="83862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BE5CE-E659-8348-9E58-54A905F9934F}"/>
              </a:ext>
            </a:extLst>
          </p:cNvPr>
          <p:cNvSpPr>
            <a:spLocks noGrp="1"/>
          </p:cNvSpPr>
          <p:nvPr>
            <p:ph type="title"/>
          </p:nvPr>
        </p:nvSpPr>
        <p:spPr>
          <a:xfrm>
            <a:off x="535937" y="587652"/>
            <a:ext cx="1502014" cy="443198"/>
          </a:xfrm>
        </p:spPr>
        <p:txBody>
          <a:bodyPr/>
          <a:lstStyle/>
          <a:p>
            <a:r>
              <a:rPr lang="en-US" sz="3200" dirty="0"/>
              <a:t>Agenda</a:t>
            </a:r>
          </a:p>
        </p:txBody>
      </p:sp>
      <p:pic>
        <p:nvPicPr>
          <p:cNvPr id="7" name="Picture Placeholder 6">
            <a:extLst>
              <a:ext uri="{FF2B5EF4-FFF2-40B4-BE49-F238E27FC236}">
                <a16:creationId xmlns:a16="http://schemas.microsoft.com/office/drawing/2014/main" xmlns="" id="{8AD3206A-44B4-9643-98A7-7A66A407BE58}"/>
              </a:ext>
            </a:extLst>
          </p:cNvPr>
          <p:cNvPicPr>
            <a:picLocks noGrp="1" noChangeAspect="1"/>
          </p:cNvPicPr>
          <p:nvPr>
            <p:ph type="pic" sz="quarter" idx="16"/>
          </p:nvPr>
        </p:nvPicPr>
        <p:blipFill>
          <a:blip r:embed="rId3" cstate="hqprint">
            <a:extLst>
              <a:ext uri="{28A0092B-C50C-407E-A947-70E740481C1C}">
                <a14:useLocalDpi xmlns:a14="http://schemas.microsoft.com/office/drawing/2010/main"/>
              </a:ext>
            </a:extLst>
          </a:blip>
          <a:srcRect t="6197" b="6197"/>
          <a:stretch>
            <a:fillRect/>
          </a:stretch>
        </p:blipFill>
        <p:spPr>
          <a:xfrm>
            <a:off x="-139764" y="1212039"/>
            <a:ext cx="3865730" cy="4590554"/>
          </a:xfrm>
        </p:spPr>
      </p:pic>
      <p:sp>
        <p:nvSpPr>
          <p:cNvPr id="5" name="Text Placeholder 4">
            <a:extLst>
              <a:ext uri="{FF2B5EF4-FFF2-40B4-BE49-F238E27FC236}">
                <a16:creationId xmlns:a16="http://schemas.microsoft.com/office/drawing/2014/main" xmlns="" id="{931A06DD-6421-6442-BE2D-7A8708F63C57}"/>
              </a:ext>
            </a:extLst>
          </p:cNvPr>
          <p:cNvSpPr>
            <a:spLocks noGrp="1"/>
          </p:cNvSpPr>
          <p:nvPr>
            <p:ph type="body" sz="quarter" idx="12"/>
          </p:nvPr>
        </p:nvSpPr>
        <p:spPr>
          <a:xfrm>
            <a:off x="3962216" y="792726"/>
            <a:ext cx="4833771" cy="5429179"/>
          </a:xfrm>
        </p:spPr>
        <p:txBody>
          <a:bodyPr/>
          <a:lstStyle/>
          <a:p>
            <a:pPr marL="342900" indent="-342900">
              <a:buFont typeface="+mj-lt"/>
              <a:buAutoNum type="arabicPeriod"/>
            </a:pPr>
            <a:r>
              <a:rPr lang="en-US" sz="2400" b="1" dirty="0">
                <a:solidFill>
                  <a:schemeClr val="accent1"/>
                </a:solidFill>
              </a:rPr>
              <a:t>A frame for strategy:</a:t>
            </a:r>
            <a:r>
              <a:rPr lang="en-US" sz="2400" dirty="0">
                <a:solidFill>
                  <a:schemeClr val="accent1"/>
                </a:solidFill>
              </a:rPr>
              <a:t> </a:t>
            </a:r>
            <a:r>
              <a:rPr lang="en-US" sz="2400" dirty="0"/>
              <a:t>Urgent needs and vital conditions</a:t>
            </a:r>
            <a:br>
              <a:rPr lang="en-US" sz="2400" dirty="0"/>
            </a:br>
            <a:endParaRPr lang="en-US" dirty="0"/>
          </a:p>
          <a:p>
            <a:pPr marL="342900" indent="-342900">
              <a:buFont typeface="+mj-lt"/>
              <a:buAutoNum type="arabicPeriod"/>
            </a:pPr>
            <a:r>
              <a:rPr lang="en-US" sz="2400" b="1" dirty="0">
                <a:solidFill>
                  <a:schemeClr val="accent1"/>
                </a:solidFill>
              </a:rPr>
              <a:t>Characterizing our region’s current strategy:</a:t>
            </a:r>
            <a:r>
              <a:rPr lang="en-US" sz="2400" dirty="0">
                <a:solidFill>
                  <a:schemeClr val="accent1"/>
                </a:solidFill>
              </a:rPr>
              <a:t> </a:t>
            </a:r>
            <a:r>
              <a:rPr lang="en-US" sz="2400" dirty="0"/>
              <a:t>How are we allocating our efforts now?</a:t>
            </a:r>
            <a:br>
              <a:rPr lang="en-US" sz="2400" dirty="0"/>
            </a:br>
            <a:endParaRPr lang="en-US" dirty="0"/>
          </a:p>
          <a:p>
            <a:pPr marL="342900" indent="-342900">
              <a:buFont typeface="+mj-lt"/>
              <a:buAutoNum type="arabicPeriod"/>
            </a:pPr>
            <a:r>
              <a:rPr lang="en-US" sz="2400" b="1" dirty="0">
                <a:solidFill>
                  <a:schemeClr val="accent1"/>
                </a:solidFill>
              </a:rPr>
              <a:t>Characterizing our desired future strategy for the region:</a:t>
            </a:r>
            <a:r>
              <a:rPr lang="en-US" sz="2400" dirty="0">
                <a:solidFill>
                  <a:schemeClr val="accent1"/>
                </a:solidFill>
              </a:rPr>
              <a:t> </a:t>
            </a:r>
            <a:r>
              <a:rPr lang="en-US" sz="2400" dirty="0"/>
              <a:t>How do we want to allocate our efforts to close the gap and achieve our vision?</a:t>
            </a:r>
            <a:br>
              <a:rPr lang="en-US" sz="2400" dirty="0"/>
            </a:br>
            <a:endParaRPr lang="en-US" dirty="0"/>
          </a:p>
          <a:p>
            <a:pPr marL="342900" indent="-342900">
              <a:buFont typeface="+mj-lt"/>
              <a:buAutoNum type="arabicPeriod"/>
            </a:pPr>
            <a:r>
              <a:rPr lang="en-US" sz="2400" b="1" dirty="0">
                <a:solidFill>
                  <a:schemeClr val="accent1"/>
                </a:solidFill>
              </a:rPr>
              <a:t>So what? Now what?:</a:t>
            </a:r>
            <a:r>
              <a:rPr lang="en-US" sz="2400" dirty="0">
                <a:solidFill>
                  <a:schemeClr val="accent1"/>
                </a:solidFill>
              </a:rPr>
              <a:t> </a:t>
            </a:r>
            <a:r>
              <a:rPr lang="en-US" sz="2400" dirty="0"/>
              <a:t>Implications for our group </a:t>
            </a:r>
            <a:br>
              <a:rPr lang="en-US" sz="2400" dirty="0"/>
            </a:br>
            <a:r>
              <a:rPr lang="en-US" sz="2400" dirty="0"/>
              <a:t>and next steps </a:t>
            </a:r>
          </a:p>
          <a:p>
            <a:endParaRPr lang="en-US" dirty="0"/>
          </a:p>
        </p:txBody>
      </p:sp>
      <p:sp>
        <p:nvSpPr>
          <p:cNvPr id="6" name="Slide Number Placeholder 2">
            <a:extLst>
              <a:ext uri="{FF2B5EF4-FFF2-40B4-BE49-F238E27FC236}">
                <a16:creationId xmlns:a16="http://schemas.microsoft.com/office/drawing/2014/main" xmlns="" id="{31DAD289-15FB-7B42-A2CC-5A5024668BC5}"/>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2</a:t>
            </a:fld>
            <a:endParaRPr lang="en-US" dirty="0"/>
          </a:p>
        </p:txBody>
      </p:sp>
    </p:spTree>
    <p:extLst>
      <p:ext uri="{BB962C8B-B14F-4D97-AF65-F5344CB8AC3E}">
        <p14:creationId xmlns:p14="http://schemas.microsoft.com/office/powerpoint/2010/main" val="100979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268603"/>
            <a:ext cx="8229600" cy="461665"/>
          </a:xfrm>
        </p:spPr>
        <p:txBody>
          <a:bodyPr/>
          <a:lstStyle/>
          <a:p>
            <a:r>
              <a:rPr lang="en-US" sz="3200" dirty="0"/>
              <a:t>A Sobering Portrait of Unfolding Trends</a:t>
            </a:r>
          </a:p>
        </p:txBody>
      </p:sp>
      <p:sp>
        <p:nvSpPr>
          <p:cNvPr id="8" name="Rectangle 7"/>
          <p:cNvSpPr>
            <a:spLocks noChangeArrowheads="1"/>
          </p:cNvSpPr>
          <p:nvPr/>
        </p:nvSpPr>
        <p:spPr bwMode="auto">
          <a:xfrm>
            <a:off x="288758" y="812733"/>
            <a:ext cx="8697929" cy="540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300"/>
              </a:spcBef>
              <a:spcAft>
                <a:spcPts val="600"/>
              </a:spcAft>
            </a:pPr>
            <a:r>
              <a:rPr lang="en-US" sz="2400" b="1" dirty="0">
                <a:solidFill>
                  <a:schemeClr val="accent1"/>
                </a:solidFill>
                <a:latin typeface="Calibri" pitchFamily="34" charset="0"/>
                <a:cs typeface="Calibri" pitchFamily="34" charset="0"/>
              </a:rPr>
              <a:t>In most regions across the United States…</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Population is growing larger and aging rapidly</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Entrenched inequities exist among sub-groups</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Insurance coverage has expanded, but is not yet universal </a:t>
            </a:r>
            <a:br>
              <a:rPr lang="en-US" sz="2200" b="1" dirty="0">
                <a:solidFill>
                  <a:srgbClr val="E1E1E1">
                    <a:lumMod val="10000"/>
                  </a:srgbClr>
                </a:solidFill>
                <a:latin typeface="Calibri" pitchFamily="34" charset="0"/>
                <a:cs typeface="Calibri" pitchFamily="34" charset="0"/>
              </a:rPr>
            </a:br>
            <a:r>
              <a:rPr lang="en-US" sz="2200" b="1" i="1" dirty="0">
                <a:solidFill>
                  <a:srgbClr val="E1E1E1">
                    <a:lumMod val="10000"/>
                  </a:srgbClr>
                </a:solidFill>
                <a:latin typeface="Calibri" pitchFamily="34" charset="0"/>
                <a:cs typeface="Calibri" pitchFamily="34" charset="0"/>
              </a:rPr>
              <a:t>[and may now be poised to erode]</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Health care quality is mediocre, with limited capacity for primary care</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Slow recovery from economic recession coupled with health costs are pulling people into debt and unemployment</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High levels of vulnerability exist from risky behaviors, hazardous environments, crime, and poverty</a:t>
            </a:r>
          </a:p>
          <a:p>
            <a:pPr marL="346075" indent="-228600">
              <a:spcBef>
                <a:spcPts val="300"/>
              </a:spcBef>
              <a:spcAft>
                <a:spcPts val="600"/>
              </a:spcAft>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There is a mounting burden of chronic disease and lost productivity</a:t>
            </a:r>
          </a:p>
          <a:p>
            <a:pPr marL="346075" indent="-228600">
              <a:buClr>
                <a:schemeClr val="accent1"/>
              </a:buClr>
              <a:buFont typeface="Arial" panose="020B0604020202020204" pitchFamily="34" charset="0"/>
              <a:buChar char="•"/>
            </a:pPr>
            <a:r>
              <a:rPr lang="en-US" sz="2200" b="1" dirty="0">
                <a:solidFill>
                  <a:srgbClr val="E1E1E1">
                    <a:lumMod val="10000"/>
                  </a:srgbClr>
                </a:solidFill>
                <a:latin typeface="Calibri" pitchFamily="34" charset="0"/>
                <a:cs typeface="Calibri" pitchFamily="34" charset="0"/>
              </a:rPr>
              <a:t>Cost of personal health care is rising</a:t>
            </a:r>
            <a:br>
              <a:rPr lang="en-US" sz="2200" b="1" dirty="0">
                <a:solidFill>
                  <a:srgbClr val="E1E1E1">
                    <a:lumMod val="10000"/>
                  </a:srgbClr>
                </a:solidFill>
                <a:latin typeface="Calibri" pitchFamily="34" charset="0"/>
                <a:cs typeface="Calibri" pitchFamily="34" charset="0"/>
              </a:rPr>
            </a:br>
            <a:r>
              <a:rPr lang="en-US" sz="2200" b="1" dirty="0">
                <a:solidFill>
                  <a:srgbClr val="E1E1E1">
                    <a:lumMod val="10000"/>
                  </a:srgbClr>
                </a:solidFill>
                <a:latin typeface="Calibri" pitchFamily="34" charset="0"/>
                <a:cs typeface="Calibri" pitchFamily="34" charset="0"/>
              </a:rPr>
              <a:t>($2.4T in 2015, on course to spend $4.5T in 2040; $82T cumulatively)</a:t>
            </a:r>
          </a:p>
        </p:txBody>
      </p:sp>
      <p:sp>
        <p:nvSpPr>
          <p:cNvPr id="5" name="Slide Number Placeholder 2">
            <a:extLst>
              <a:ext uri="{FF2B5EF4-FFF2-40B4-BE49-F238E27FC236}">
                <a16:creationId xmlns:a16="http://schemas.microsoft.com/office/drawing/2014/main" xmlns="" id="{01FDCEA3-A5AD-C24C-BDAA-A87D424B7B83}"/>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3</a:t>
            </a:fld>
            <a:endParaRPr lang="en-US" dirty="0"/>
          </a:p>
        </p:txBody>
      </p:sp>
    </p:spTree>
    <p:extLst>
      <p:ext uri="{BB962C8B-B14F-4D97-AF65-F5344CB8AC3E}">
        <p14:creationId xmlns:p14="http://schemas.microsoft.com/office/powerpoint/2010/main" val="143171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00" y="508653"/>
            <a:ext cx="10356442" cy="535825"/>
          </a:xfrm>
        </p:spPr>
        <p:txBody>
          <a:bodyPr>
            <a:normAutofit fontScale="90000"/>
          </a:bodyPr>
          <a:lstStyle/>
          <a:p>
            <a:r>
              <a:rPr lang="en-US" dirty="0">
                <a:solidFill>
                  <a:schemeClr val="tx1"/>
                </a:solidFill>
                <a:latin typeface="Arial" charset="0"/>
                <a:ea typeface="Arial" charset="0"/>
                <a:cs typeface="Arial" charset="0"/>
              </a:rPr>
              <a:t>Are we Shifting the Burden of Health </a:t>
            </a:r>
            <a:r>
              <a:rPr lang="en-US" dirty="0">
                <a:latin typeface="Arial" charset="0"/>
                <a:ea typeface="Arial" charset="0"/>
                <a:cs typeface="Arial" charset="0"/>
              </a:rPr>
              <a:t/>
            </a:r>
            <a:br>
              <a:rPr lang="en-US" dirty="0">
                <a:latin typeface="Arial" charset="0"/>
                <a:ea typeface="Arial" charset="0"/>
                <a:cs typeface="Arial" charset="0"/>
              </a:rPr>
            </a:br>
            <a:r>
              <a:rPr lang="en-US" dirty="0">
                <a:solidFill>
                  <a:schemeClr val="tx1"/>
                </a:solidFill>
                <a:latin typeface="Arial" charset="0"/>
                <a:ea typeface="Arial" charset="0"/>
                <a:cs typeface="Arial" charset="0"/>
              </a:rPr>
              <a:t>and Well-Being?</a:t>
            </a:r>
          </a:p>
        </p:txBody>
      </p:sp>
      <p:pic>
        <p:nvPicPr>
          <p:cNvPr id="17" name="Picture 16"/>
          <p:cNvPicPr>
            <a:picLocks noChangeAspect="1"/>
          </p:cNvPicPr>
          <p:nvPr/>
        </p:nvPicPr>
        <p:blipFill>
          <a:blip r:embed="rId3"/>
          <a:stretch>
            <a:fillRect/>
          </a:stretch>
        </p:blipFill>
        <p:spPr>
          <a:xfrm>
            <a:off x="3714951" y="2242714"/>
            <a:ext cx="685516" cy="320501"/>
          </a:xfrm>
          <a:prstGeom prst="rect">
            <a:avLst/>
          </a:prstGeom>
        </p:spPr>
      </p:pic>
      <p:sp>
        <p:nvSpPr>
          <p:cNvPr id="4" name="Rectangle 3"/>
          <p:cNvSpPr/>
          <p:nvPr/>
        </p:nvSpPr>
        <p:spPr>
          <a:xfrm>
            <a:off x="3714951" y="2309595"/>
            <a:ext cx="685516" cy="2536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charset="0"/>
              <a:ea typeface="Arial" charset="0"/>
              <a:cs typeface="Arial"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8876" y="1617141"/>
            <a:ext cx="1588261" cy="1502794"/>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54551" y="1320799"/>
            <a:ext cx="1448190" cy="1851784"/>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6933" y="4017432"/>
            <a:ext cx="1474305" cy="126776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602782" y="2601916"/>
            <a:ext cx="1858907" cy="141020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788673" y="4142716"/>
            <a:ext cx="1139560" cy="726469"/>
          </a:xfrm>
          <a:prstGeom prst="rect">
            <a:avLst/>
          </a:prstGeom>
        </p:spPr>
      </p:pic>
      <p:sp>
        <p:nvSpPr>
          <p:cNvPr id="19" name="Arc 18"/>
          <p:cNvSpPr/>
          <p:nvPr/>
        </p:nvSpPr>
        <p:spPr>
          <a:xfrm>
            <a:off x="1653528" y="1986968"/>
            <a:ext cx="2769597" cy="2640101"/>
          </a:xfrm>
          <a:prstGeom prst="arc">
            <a:avLst>
              <a:gd name="adj1" fmla="val 15087151"/>
              <a:gd name="adj2" fmla="val 19385049"/>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0" name="Arc 19"/>
          <p:cNvSpPr/>
          <p:nvPr/>
        </p:nvSpPr>
        <p:spPr>
          <a:xfrm>
            <a:off x="1632315" y="1983938"/>
            <a:ext cx="2769597" cy="2640101"/>
          </a:xfrm>
          <a:prstGeom prst="arc">
            <a:avLst>
              <a:gd name="adj1" fmla="val 1395422"/>
              <a:gd name="adj2" fmla="val 4308395"/>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1" name="Arc 20"/>
          <p:cNvSpPr/>
          <p:nvPr/>
        </p:nvSpPr>
        <p:spPr>
          <a:xfrm>
            <a:off x="1629287" y="1962725"/>
            <a:ext cx="2769597" cy="2640101"/>
          </a:xfrm>
          <a:prstGeom prst="arc">
            <a:avLst>
              <a:gd name="adj1" fmla="val 6835080"/>
              <a:gd name="adj2" fmla="val 11046945"/>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2" name="Arc 21"/>
          <p:cNvSpPr/>
          <p:nvPr/>
        </p:nvSpPr>
        <p:spPr>
          <a:xfrm>
            <a:off x="4709059" y="1986968"/>
            <a:ext cx="2769597" cy="2640101"/>
          </a:xfrm>
          <a:prstGeom prst="arc">
            <a:avLst>
              <a:gd name="adj1" fmla="val 12150109"/>
              <a:gd name="adj2" fmla="val 18321259"/>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3" name="Arc 22"/>
          <p:cNvSpPr/>
          <p:nvPr/>
        </p:nvSpPr>
        <p:spPr>
          <a:xfrm>
            <a:off x="4687845" y="1983938"/>
            <a:ext cx="2769597" cy="2640101"/>
          </a:xfrm>
          <a:prstGeom prst="arc">
            <a:avLst>
              <a:gd name="adj1" fmla="val 21326825"/>
              <a:gd name="adj2" fmla="val 2748349"/>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5" name="Arc 24"/>
          <p:cNvSpPr/>
          <p:nvPr/>
        </p:nvSpPr>
        <p:spPr>
          <a:xfrm>
            <a:off x="4684817" y="1962725"/>
            <a:ext cx="2769597" cy="2640101"/>
          </a:xfrm>
          <a:prstGeom prst="arc">
            <a:avLst>
              <a:gd name="adj1" fmla="val 6393492"/>
              <a:gd name="adj2" fmla="val 9351712"/>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28" name="TextBox 27"/>
          <p:cNvSpPr txBox="1"/>
          <p:nvPr/>
        </p:nvSpPr>
        <p:spPr>
          <a:xfrm>
            <a:off x="2648398" y="3161784"/>
            <a:ext cx="923920" cy="345207"/>
          </a:xfrm>
          <a:prstGeom prst="rect">
            <a:avLst/>
          </a:prstGeom>
          <a:noFill/>
        </p:spPr>
        <p:txBody>
          <a:bodyPr wrap="square" rtlCol="0">
            <a:spAutoFit/>
          </a:bodyPr>
          <a:lstStyle/>
          <a:p>
            <a:r>
              <a:rPr lang="en-US" b="1" i="1" dirty="0">
                <a:solidFill>
                  <a:schemeClr val="accent1"/>
                </a:solidFill>
                <a:latin typeface="Arial" charset="0"/>
                <a:ea typeface="Arial" charset="0"/>
                <a:cs typeface="Arial" charset="0"/>
              </a:rPr>
              <a:t>Caring</a:t>
            </a:r>
          </a:p>
        </p:txBody>
      </p:sp>
      <p:sp>
        <p:nvSpPr>
          <p:cNvPr id="29" name="TextBox 28"/>
          <p:cNvSpPr txBox="1"/>
          <p:nvPr/>
        </p:nvSpPr>
        <p:spPr>
          <a:xfrm>
            <a:off x="3932535" y="2015732"/>
            <a:ext cx="714022" cy="316439"/>
          </a:xfrm>
          <a:prstGeom prst="rect">
            <a:avLst/>
          </a:prstGeom>
          <a:noFill/>
        </p:spPr>
        <p:txBody>
          <a:bodyPr wrap="square" rtlCol="0">
            <a:spAutoFit/>
          </a:bodyPr>
          <a:lstStyle/>
          <a:p>
            <a:r>
              <a:rPr lang="en-US" sz="1600" b="1" i="1" dirty="0">
                <a:latin typeface="Arial" charset="0"/>
                <a:ea typeface="Arial" charset="0"/>
                <a:cs typeface="Arial" charset="0"/>
              </a:rPr>
              <a:t>o</a:t>
            </a:r>
          </a:p>
        </p:txBody>
      </p:sp>
      <p:sp>
        <p:nvSpPr>
          <p:cNvPr id="30" name="TextBox 29"/>
          <p:cNvSpPr txBox="1"/>
          <p:nvPr/>
        </p:nvSpPr>
        <p:spPr>
          <a:xfrm>
            <a:off x="3334876" y="5454681"/>
            <a:ext cx="1445665" cy="338554"/>
          </a:xfrm>
          <a:prstGeom prst="rect">
            <a:avLst/>
          </a:prstGeom>
          <a:noFill/>
        </p:spPr>
        <p:txBody>
          <a:bodyPr wrap="square" rtlCol="0">
            <a:spAutoFit/>
          </a:bodyPr>
          <a:lstStyle/>
          <a:p>
            <a:r>
              <a:rPr lang="en-US" sz="1600" b="1" i="1">
                <a:latin typeface="Arial" charset="0"/>
                <a:ea typeface="Arial" charset="0"/>
                <a:cs typeface="Arial" charset="0"/>
              </a:rPr>
              <a:t>o </a:t>
            </a:r>
            <a:r>
              <a:rPr lang="en-US" sz="1600" b="1" i="1" smtClean="0">
                <a:latin typeface="Arial" charset="0"/>
                <a:ea typeface="Arial" charset="0"/>
                <a:cs typeface="Arial" charset="0"/>
              </a:rPr>
              <a:t>= opposite</a:t>
            </a:r>
            <a:endParaRPr lang="en-US" sz="1600" b="1" i="1" dirty="0">
              <a:latin typeface="Arial" charset="0"/>
              <a:ea typeface="Arial" charset="0"/>
              <a:cs typeface="Arial" charset="0"/>
            </a:endParaRPr>
          </a:p>
        </p:txBody>
      </p:sp>
      <p:sp>
        <p:nvSpPr>
          <p:cNvPr id="31" name="Arc 30"/>
          <p:cNvSpPr/>
          <p:nvPr/>
        </p:nvSpPr>
        <p:spPr>
          <a:xfrm>
            <a:off x="2595022" y="3068223"/>
            <a:ext cx="484493" cy="451850"/>
          </a:xfrm>
          <a:prstGeom prst="arc">
            <a:avLst>
              <a:gd name="adj1" fmla="val 2030241"/>
              <a:gd name="adj2" fmla="val 19219730"/>
            </a:avLst>
          </a:prstGeom>
          <a:ln w="25400">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32" name="TextBox 31"/>
          <p:cNvSpPr txBox="1"/>
          <p:nvPr/>
        </p:nvSpPr>
        <p:spPr>
          <a:xfrm>
            <a:off x="4720148" y="4016614"/>
            <a:ext cx="714022" cy="316439"/>
          </a:xfrm>
          <a:prstGeom prst="rect">
            <a:avLst/>
          </a:prstGeom>
          <a:noFill/>
        </p:spPr>
        <p:txBody>
          <a:bodyPr wrap="square" rtlCol="0">
            <a:spAutoFit/>
          </a:bodyPr>
          <a:lstStyle/>
          <a:p>
            <a:r>
              <a:rPr lang="en-US" sz="1600" b="1" i="1" dirty="0">
                <a:latin typeface="Arial" charset="0"/>
                <a:ea typeface="Arial" charset="0"/>
                <a:cs typeface="Arial" charset="0"/>
              </a:rPr>
              <a:t>o</a:t>
            </a:r>
          </a:p>
        </p:txBody>
      </p:sp>
      <p:sp>
        <p:nvSpPr>
          <p:cNvPr id="33" name="TextBox 32"/>
          <p:cNvSpPr txBox="1"/>
          <p:nvPr/>
        </p:nvSpPr>
        <p:spPr>
          <a:xfrm>
            <a:off x="5628966" y="3119935"/>
            <a:ext cx="1444398" cy="345207"/>
          </a:xfrm>
          <a:prstGeom prst="rect">
            <a:avLst/>
          </a:prstGeom>
          <a:noFill/>
        </p:spPr>
        <p:txBody>
          <a:bodyPr wrap="square" rtlCol="0">
            <a:spAutoFit/>
          </a:bodyPr>
          <a:lstStyle/>
          <a:p>
            <a:r>
              <a:rPr lang="en-US" b="1" i="1" dirty="0">
                <a:solidFill>
                  <a:schemeClr val="accent1"/>
                </a:solidFill>
                <a:latin typeface="Arial" charset="0"/>
                <a:ea typeface="Arial" charset="0"/>
                <a:cs typeface="Arial" charset="0"/>
              </a:rPr>
              <a:t>Enhancing</a:t>
            </a:r>
          </a:p>
        </p:txBody>
      </p:sp>
      <p:sp>
        <p:nvSpPr>
          <p:cNvPr id="34" name="Arc 33"/>
          <p:cNvSpPr/>
          <p:nvPr/>
        </p:nvSpPr>
        <p:spPr>
          <a:xfrm>
            <a:off x="5575592" y="3026374"/>
            <a:ext cx="484493" cy="451850"/>
          </a:xfrm>
          <a:prstGeom prst="arc">
            <a:avLst>
              <a:gd name="adj1" fmla="val 2030241"/>
              <a:gd name="adj2" fmla="val 19219730"/>
            </a:avLst>
          </a:prstGeom>
          <a:ln w="25400">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35" name="Arc 34"/>
          <p:cNvSpPr/>
          <p:nvPr/>
        </p:nvSpPr>
        <p:spPr>
          <a:xfrm>
            <a:off x="1979771" y="1070112"/>
            <a:ext cx="5145373" cy="2640101"/>
          </a:xfrm>
          <a:prstGeom prst="arc">
            <a:avLst>
              <a:gd name="adj1" fmla="val 12021280"/>
              <a:gd name="adj2" fmla="val 20596102"/>
            </a:avLst>
          </a:prstGeom>
          <a:ln w="38100">
            <a:solidFill>
              <a:schemeClr val="tx1">
                <a:lumMod val="65000"/>
                <a:lumOff val="3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sp>
        <p:nvSpPr>
          <p:cNvPr id="36" name="TextBox 35"/>
          <p:cNvSpPr txBox="1"/>
          <p:nvPr/>
        </p:nvSpPr>
        <p:spPr>
          <a:xfrm>
            <a:off x="6425922" y="1230505"/>
            <a:ext cx="714022" cy="316439"/>
          </a:xfrm>
          <a:prstGeom prst="rect">
            <a:avLst/>
          </a:prstGeom>
          <a:noFill/>
        </p:spPr>
        <p:txBody>
          <a:bodyPr wrap="square" rtlCol="0">
            <a:spAutoFit/>
          </a:bodyPr>
          <a:lstStyle/>
          <a:p>
            <a:r>
              <a:rPr lang="en-US" sz="1600" b="1" i="1" dirty="0">
                <a:latin typeface="Arial" charset="0"/>
                <a:ea typeface="Arial" charset="0"/>
                <a:cs typeface="Arial" charset="0"/>
              </a:rPr>
              <a:t>o</a:t>
            </a:r>
          </a:p>
        </p:txBody>
      </p:sp>
      <p:sp>
        <p:nvSpPr>
          <p:cNvPr id="37" name="TextBox 36"/>
          <p:cNvSpPr txBox="1"/>
          <p:nvPr/>
        </p:nvSpPr>
        <p:spPr>
          <a:xfrm>
            <a:off x="4144108" y="1529225"/>
            <a:ext cx="1192013" cy="345207"/>
          </a:xfrm>
          <a:prstGeom prst="rect">
            <a:avLst/>
          </a:prstGeom>
          <a:noFill/>
        </p:spPr>
        <p:txBody>
          <a:bodyPr wrap="square" rtlCol="0">
            <a:spAutoFit/>
          </a:bodyPr>
          <a:lstStyle/>
          <a:p>
            <a:r>
              <a:rPr lang="en-US" b="1" i="1" dirty="0">
                <a:solidFill>
                  <a:schemeClr val="accent1"/>
                </a:solidFill>
                <a:latin typeface="Arial" charset="0"/>
                <a:ea typeface="Arial" charset="0"/>
                <a:cs typeface="Arial" charset="0"/>
              </a:rPr>
              <a:t>Relying</a:t>
            </a:r>
          </a:p>
        </p:txBody>
      </p:sp>
      <p:sp>
        <p:nvSpPr>
          <p:cNvPr id="38" name="Arc 37"/>
          <p:cNvSpPr/>
          <p:nvPr/>
        </p:nvSpPr>
        <p:spPr>
          <a:xfrm>
            <a:off x="4090732" y="1483144"/>
            <a:ext cx="484493" cy="451850"/>
          </a:xfrm>
          <a:prstGeom prst="arc">
            <a:avLst>
              <a:gd name="adj1" fmla="val 2030241"/>
              <a:gd name="adj2" fmla="val 19219730"/>
            </a:avLst>
          </a:prstGeom>
          <a:ln w="25400">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charset="0"/>
              <a:ea typeface="Arial" charset="0"/>
              <a:cs typeface="Arial" charset="0"/>
            </a:endParaRPr>
          </a:p>
        </p:txBody>
      </p:sp>
      <p:cxnSp>
        <p:nvCxnSpPr>
          <p:cNvPr id="39" name="Straight Connector 38"/>
          <p:cNvCxnSpPr/>
          <p:nvPr/>
        </p:nvCxnSpPr>
        <p:spPr>
          <a:xfrm>
            <a:off x="7230604" y="3710213"/>
            <a:ext cx="248052" cy="162059"/>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63944" y="3634446"/>
            <a:ext cx="248052" cy="162059"/>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924357" y="5594428"/>
            <a:ext cx="248052" cy="162059"/>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957697" y="5518661"/>
            <a:ext cx="248052" cy="162059"/>
          </a:xfrm>
          <a:prstGeom prst="line">
            <a:avLst/>
          </a:prstGeom>
          <a:ln w="381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5205036" y="5454681"/>
            <a:ext cx="970789" cy="318777"/>
          </a:xfrm>
          <a:prstGeom prst="rect">
            <a:avLst/>
          </a:prstGeom>
        </p:spPr>
        <p:txBody>
          <a:bodyPr wrap="square">
            <a:spAutoFit/>
          </a:bodyPr>
          <a:lstStyle/>
          <a:p>
            <a:r>
              <a:rPr lang="en-US" sz="1600" b="1" i="1" dirty="0">
                <a:latin typeface="Arial" charset="0"/>
                <a:ea typeface="Arial" charset="0"/>
                <a:cs typeface="Arial" charset="0"/>
              </a:rPr>
              <a:t>= delay</a:t>
            </a:r>
          </a:p>
        </p:txBody>
      </p:sp>
      <p:sp>
        <p:nvSpPr>
          <p:cNvPr id="3" name="TextBox 2"/>
          <p:cNvSpPr txBox="1"/>
          <p:nvPr/>
        </p:nvSpPr>
        <p:spPr>
          <a:xfrm>
            <a:off x="34298" y="3625457"/>
            <a:ext cx="1700624" cy="2800767"/>
          </a:xfrm>
          <a:prstGeom prst="rect">
            <a:avLst/>
          </a:prstGeom>
          <a:noFill/>
        </p:spPr>
        <p:txBody>
          <a:bodyPr wrap="square" rtlCol="0">
            <a:spAutoFit/>
          </a:bodyPr>
          <a:lstStyle/>
          <a:p>
            <a:pPr marL="176213" indent="-176213">
              <a:buFont typeface="+mj-lt"/>
              <a:buAutoNum type="arabicPeriod"/>
            </a:pPr>
            <a:r>
              <a:rPr lang="en-US" sz="1200" dirty="0"/>
              <a:t>Acute care for illness or </a:t>
            </a:r>
            <a:r>
              <a:rPr lang="en-US" sz="1200" dirty="0" smtClean="0"/>
              <a:t>injury</a:t>
            </a:r>
          </a:p>
          <a:p>
            <a:pPr marL="176213" indent="-176213">
              <a:buFont typeface="+mj-lt"/>
              <a:buAutoNum type="arabicPeriod"/>
            </a:pPr>
            <a:endParaRPr lang="en-US" sz="400" dirty="0"/>
          </a:p>
          <a:p>
            <a:pPr marL="176213" indent="-176213">
              <a:buFont typeface="+mj-lt"/>
              <a:buAutoNum type="arabicPeriod"/>
            </a:pPr>
            <a:r>
              <a:rPr lang="en-US" sz="1200" dirty="0"/>
              <a:t>Addiction treatment and </a:t>
            </a:r>
            <a:r>
              <a:rPr lang="en-US" sz="1200" dirty="0" smtClean="0"/>
              <a:t>recovery</a:t>
            </a:r>
          </a:p>
          <a:p>
            <a:pPr marL="176213" indent="-176213">
              <a:buFont typeface="+mj-lt"/>
              <a:buAutoNum type="arabicPeriod"/>
            </a:pPr>
            <a:endParaRPr lang="en-US" sz="400" dirty="0"/>
          </a:p>
          <a:p>
            <a:pPr marL="176213" indent="-176213">
              <a:buFont typeface="+mj-lt"/>
              <a:buAutoNum type="arabicPeriod"/>
            </a:pPr>
            <a:r>
              <a:rPr lang="en-US" sz="1200" dirty="0"/>
              <a:t>Criminal justice, emergency </a:t>
            </a:r>
            <a:r>
              <a:rPr lang="en-US" sz="1200" dirty="0" smtClean="0"/>
              <a:t>response</a:t>
            </a:r>
          </a:p>
          <a:p>
            <a:pPr marL="176213" indent="-176213">
              <a:buFont typeface="+mj-lt"/>
              <a:buAutoNum type="arabicPeriod"/>
            </a:pPr>
            <a:endParaRPr lang="en-US" sz="400" dirty="0"/>
          </a:p>
          <a:p>
            <a:pPr marL="176213" indent="-176213">
              <a:buFont typeface="+mj-lt"/>
              <a:buAutoNum type="arabicPeriod"/>
            </a:pPr>
            <a:r>
              <a:rPr lang="en-US" sz="1200" dirty="0"/>
              <a:t>Environmental </a:t>
            </a:r>
            <a:r>
              <a:rPr lang="en-US" sz="1200" dirty="0" smtClean="0"/>
              <a:t>cleanup</a:t>
            </a:r>
          </a:p>
          <a:p>
            <a:pPr marL="176213" indent="-176213">
              <a:buFont typeface="+mj-lt"/>
              <a:buAutoNum type="arabicPeriod"/>
            </a:pPr>
            <a:endParaRPr lang="en-US" sz="400" dirty="0"/>
          </a:p>
          <a:p>
            <a:pPr marL="176213" indent="-176213">
              <a:buFont typeface="+mj-lt"/>
              <a:buAutoNum type="arabicPeriod"/>
            </a:pPr>
            <a:r>
              <a:rPr lang="en-US" sz="1200" dirty="0"/>
              <a:t>Unemployment, income </a:t>
            </a:r>
            <a:r>
              <a:rPr lang="en-US" sz="1200" dirty="0" smtClean="0"/>
              <a:t>assistance</a:t>
            </a:r>
          </a:p>
          <a:p>
            <a:pPr marL="176213" indent="-176213">
              <a:buFont typeface="+mj-lt"/>
              <a:buAutoNum type="arabicPeriod"/>
            </a:pPr>
            <a:endParaRPr lang="en-US" sz="400" dirty="0"/>
          </a:p>
          <a:p>
            <a:pPr marL="176213" indent="-176213">
              <a:buFont typeface="+mj-lt"/>
              <a:buAutoNum type="arabicPeriod"/>
            </a:pPr>
            <a:r>
              <a:rPr lang="en-US" sz="1200" dirty="0"/>
              <a:t>Homeless services</a:t>
            </a:r>
          </a:p>
          <a:p>
            <a:endParaRPr lang="en-US" sz="1200" dirty="0">
              <a:solidFill>
                <a:schemeClr val="tx1">
                  <a:lumMod val="65000"/>
                  <a:lumOff val="35000"/>
                </a:schemeClr>
              </a:solidFill>
              <a:latin typeface="Arial" charset="0"/>
              <a:ea typeface="Arial" charset="0"/>
              <a:cs typeface="Arial" charset="0"/>
            </a:endParaRPr>
          </a:p>
        </p:txBody>
      </p:sp>
      <p:sp>
        <p:nvSpPr>
          <p:cNvPr id="44" name="TextBox 43"/>
          <p:cNvSpPr txBox="1"/>
          <p:nvPr/>
        </p:nvSpPr>
        <p:spPr>
          <a:xfrm>
            <a:off x="7586694" y="3625457"/>
            <a:ext cx="1507656" cy="2616101"/>
          </a:xfrm>
          <a:prstGeom prst="rect">
            <a:avLst/>
          </a:prstGeom>
          <a:noFill/>
        </p:spPr>
        <p:txBody>
          <a:bodyPr wrap="square" rtlCol="0">
            <a:spAutoFit/>
          </a:bodyPr>
          <a:lstStyle/>
          <a:p>
            <a:pPr marL="176213" indent="-176213">
              <a:buFont typeface="+mj-lt"/>
              <a:buAutoNum type="arabicPeriod"/>
            </a:pPr>
            <a:r>
              <a:rPr lang="en-US" sz="1200" dirty="0"/>
              <a:t>Basic needs for health and </a:t>
            </a:r>
            <a:r>
              <a:rPr lang="en-US" sz="1200" dirty="0" smtClean="0"/>
              <a:t>safety</a:t>
            </a:r>
          </a:p>
          <a:p>
            <a:pPr marL="176213" indent="-176213">
              <a:buFont typeface="+mj-lt"/>
              <a:buAutoNum type="arabicPeriod"/>
            </a:pPr>
            <a:endParaRPr lang="en-US" sz="400" dirty="0"/>
          </a:p>
          <a:p>
            <a:pPr marL="176213" indent="-176213">
              <a:buFont typeface="+mj-lt"/>
              <a:buAutoNum type="arabicPeriod"/>
            </a:pPr>
            <a:r>
              <a:rPr lang="en-US" sz="1200" dirty="0"/>
              <a:t>Lifelong </a:t>
            </a:r>
            <a:r>
              <a:rPr lang="en-US" sz="1200" dirty="0" smtClean="0"/>
              <a:t>learning</a:t>
            </a:r>
          </a:p>
          <a:p>
            <a:pPr marL="176213" indent="-176213">
              <a:buFont typeface="+mj-lt"/>
              <a:buAutoNum type="arabicPeriod"/>
            </a:pPr>
            <a:endParaRPr lang="en-US" sz="400" dirty="0"/>
          </a:p>
          <a:p>
            <a:pPr marL="176213" indent="-176213">
              <a:buFont typeface="+mj-lt"/>
              <a:buAutoNum type="arabicPeriod"/>
            </a:pPr>
            <a:r>
              <a:rPr lang="en-US" sz="1200" dirty="0"/>
              <a:t>Meaningful work and </a:t>
            </a:r>
            <a:r>
              <a:rPr lang="en-US" sz="1200" dirty="0" smtClean="0"/>
              <a:t>wealth</a:t>
            </a:r>
          </a:p>
          <a:p>
            <a:pPr marL="176213" indent="-176213">
              <a:buFont typeface="+mj-lt"/>
              <a:buAutoNum type="arabicPeriod"/>
            </a:pPr>
            <a:endParaRPr lang="en-US" sz="400" dirty="0"/>
          </a:p>
          <a:p>
            <a:pPr marL="176213" indent="-176213">
              <a:buFont typeface="+mj-lt"/>
              <a:buAutoNum type="arabicPeriod"/>
            </a:pPr>
            <a:r>
              <a:rPr lang="en-US" sz="1200" dirty="0"/>
              <a:t>Humane </a:t>
            </a:r>
            <a:r>
              <a:rPr lang="en-US" sz="1200" dirty="0" smtClean="0"/>
              <a:t>housing</a:t>
            </a:r>
          </a:p>
          <a:p>
            <a:pPr marL="176213" indent="-176213">
              <a:buFont typeface="+mj-lt"/>
              <a:buAutoNum type="arabicPeriod"/>
            </a:pPr>
            <a:endParaRPr lang="en-US" sz="400" dirty="0"/>
          </a:p>
          <a:p>
            <a:pPr marL="176213" indent="-176213">
              <a:buFont typeface="+mj-lt"/>
              <a:buAutoNum type="arabicPeriod"/>
            </a:pPr>
            <a:r>
              <a:rPr lang="en-US" sz="1200" dirty="0"/>
              <a:t>Stable natural </a:t>
            </a:r>
            <a:r>
              <a:rPr lang="en-US" sz="1200" dirty="0" smtClean="0"/>
              <a:t>environment</a:t>
            </a:r>
          </a:p>
          <a:p>
            <a:pPr marL="176213" indent="-176213">
              <a:buFont typeface="+mj-lt"/>
              <a:buAutoNum type="arabicPeriod"/>
            </a:pPr>
            <a:endParaRPr lang="en-US" sz="400" dirty="0"/>
          </a:p>
          <a:p>
            <a:pPr marL="176213" indent="-176213">
              <a:buFont typeface="+mj-lt"/>
              <a:buAutoNum type="arabicPeriod"/>
            </a:pPr>
            <a:r>
              <a:rPr lang="en-US" sz="1200" dirty="0"/>
              <a:t>Reliable transportation</a:t>
            </a:r>
          </a:p>
          <a:p>
            <a:pPr algn="r"/>
            <a:endParaRPr lang="en-US" sz="1200" dirty="0">
              <a:solidFill>
                <a:schemeClr val="tx1">
                  <a:lumMod val="65000"/>
                  <a:lumOff val="35000"/>
                </a:schemeClr>
              </a:solidFill>
              <a:latin typeface="Arial" charset="0"/>
              <a:ea typeface="Arial" charset="0"/>
              <a:cs typeface="Arial" charset="0"/>
            </a:endParaRPr>
          </a:p>
        </p:txBody>
      </p:sp>
      <p:sp>
        <p:nvSpPr>
          <p:cNvPr id="46" name="Slide Number Placeholder 2">
            <a:extLst>
              <a:ext uri="{FF2B5EF4-FFF2-40B4-BE49-F238E27FC236}">
                <a16:creationId xmlns:a16="http://schemas.microsoft.com/office/drawing/2014/main" xmlns="" id="{96718923-441B-A340-BD4D-5FCA927CA170}"/>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4</a:t>
            </a:fld>
            <a:endParaRPr lang="en-US" dirty="0"/>
          </a:p>
        </p:txBody>
      </p:sp>
    </p:spTree>
    <p:extLst>
      <p:ext uri="{BB962C8B-B14F-4D97-AF65-F5344CB8AC3E}">
        <p14:creationId xmlns:p14="http://schemas.microsoft.com/office/powerpoint/2010/main" val="242522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4B18483-C991-DD48-A1D8-66205C16BB8F}"/>
              </a:ext>
            </a:extLst>
          </p:cNvPr>
          <p:cNvPicPr>
            <a:picLocks noChangeAspect="1"/>
          </p:cNvPicPr>
          <p:nvPr/>
        </p:nvPicPr>
        <p:blipFill>
          <a:blip r:embed="rId3"/>
          <a:stretch>
            <a:fillRect/>
          </a:stretch>
        </p:blipFill>
        <p:spPr>
          <a:xfrm>
            <a:off x="1821820" y="863462"/>
            <a:ext cx="5437539" cy="5317936"/>
          </a:xfrm>
          <a:prstGeom prst="rect">
            <a:avLst/>
          </a:prstGeom>
        </p:spPr>
      </p:pic>
      <p:sp>
        <p:nvSpPr>
          <p:cNvPr id="6" name="TextBox 5">
            <a:extLst>
              <a:ext uri="{FF2B5EF4-FFF2-40B4-BE49-F238E27FC236}">
                <a16:creationId xmlns:a16="http://schemas.microsoft.com/office/drawing/2014/main" xmlns="" id="{CF675B2B-20BF-9844-AC8E-044E0C26842A}"/>
              </a:ext>
            </a:extLst>
          </p:cNvPr>
          <p:cNvSpPr txBox="1"/>
          <p:nvPr/>
        </p:nvSpPr>
        <p:spPr>
          <a:xfrm>
            <a:off x="474303" y="3051504"/>
            <a:ext cx="3425146" cy="1600438"/>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a:solidFill>
                  <a:schemeClr val="accent2"/>
                </a:solidFill>
              </a:rPr>
              <a:t>VITAL CONDITIONS (N=6)</a:t>
            </a:r>
          </a:p>
          <a:p>
            <a:pPr marL="342900" indent="-342900">
              <a:buFont typeface="+mj-lt"/>
              <a:buAutoNum type="arabicPeriod"/>
            </a:pPr>
            <a:r>
              <a:rPr lang="en-US" sz="1400" b="1" dirty="0"/>
              <a:t>Basic needs for health and safety</a:t>
            </a:r>
          </a:p>
          <a:p>
            <a:pPr marL="342900" indent="-342900">
              <a:buFont typeface="+mj-lt"/>
              <a:buAutoNum type="arabicPeriod"/>
            </a:pPr>
            <a:r>
              <a:rPr lang="en-US" sz="1400" b="1" dirty="0"/>
              <a:t>Lifelong learning</a:t>
            </a:r>
          </a:p>
          <a:p>
            <a:pPr marL="342900" indent="-342900">
              <a:buFont typeface="+mj-lt"/>
              <a:buAutoNum type="arabicPeriod"/>
            </a:pPr>
            <a:r>
              <a:rPr lang="en-US" sz="1400" b="1" dirty="0"/>
              <a:t>Meaningful work and wealth</a:t>
            </a:r>
          </a:p>
          <a:p>
            <a:pPr marL="342900" indent="-342900">
              <a:buFont typeface="+mj-lt"/>
              <a:buAutoNum type="arabicPeriod"/>
            </a:pPr>
            <a:r>
              <a:rPr lang="en-US" sz="1400" b="1" dirty="0"/>
              <a:t>Humane housing</a:t>
            </a:r>
          </a:p>
          <a:p>
            <a:pPr marL="342900" indent="-342900">
              <a:buFont typeface="+mj-lt"/>
              <a:buAutoNum type="arabicPeriod"/>
            </a:pPr>
            <a:r>
              <a:rPr lang="en-US" sz="1400" b="1" dirty="0"/>
              <a:t>Stable natural environment</a:t>
            </a:r>
          </a:p>
          <a:p>
            <a:pPr marL="342900" indent="-342900">
              <a:buFont typeface="+mj-lt"/>
              <a:buAutoNum type="arabicPeriod"/>
            </a:pPr>
            <a:r>
              <a:rPr lang="en-US" sz="1400" b="1" dirty="0"/>
              <a:t>Reliable transportation</a:t>
            </a:r>
          </a:p>
        </p:txBody>
      </p:sp>
      <p:sp>
        <p:nvSpPr>
          <p:cNvPr id="7" name="TextBox 6">
            <a:extLst>
              <a:ext uri="{FF2B5EF4-FFF2-40B4-BE49-F238E27FC236}">
                <a16:creationId xmlns:a16="http://schemas.microsoft.com/office/drawing/2014/main" xmlns="" id="{83DDE769-1F74-D442-B2B8-84F0DC9B73ED}"/>
              </a:ext>
            </a:extLst>
          </p:cNvPr>
          <p:cNvSpPr txBox="1"/>
          <p:nvPr/>
        </p:nvSpPr>
        <p:spPr>
          <a:xfrm>
            <a:off x="4990680" y="3051504"/>
            <a:ext cx="3550514" cy="1815882"/>
          </a:xfrm>
          <a:prstGeom prst="rect">
            <a:avLst/>
          </a:prstGeom>
          <a:solidFill>
            <a:schemeClr val="bg2"/>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400" b="1" dirty="0">
                <a:solidFill>
                  <a:schemeClr val="accent1"/>
                </a:solidFill>
              </a:rPr>
              <a:t>URGENT SERVICES (N=6)</a:t>
            </a:r>
          </a:p>
          <a:p>
            <a:pPr marL="342900" indent="-342900">
              <a:buFont typeface="+mj-lt"/>
              <a:buAutoNum type="arabicPeriod"/>
            </a:pPr>
            <a:r>
              <a:rPr lang="en-US" sz="1400" b="1" dirty="0"/>
              <a:t>Acute care for illness or injury</a:t>
            </a:r>
          </a:p>
          <a:p>
            <a:pPr marL="342900" indent="-342900">
              <a:buFont typeface="+mj-lt"/>
              <a:buAutoNum type="arabicPeriod"/>
            </a:pPr>
            <a:r>
              <a:rPr lang="en-US" sz="1400" b="1" dirty="0"/>
              <a:t>Addiction treatment and recovery</a:t>
            </a:r>
          </a:p>
          <a:p>
            <a:pPr marL="342900" indent="-342900">
              <a:buFont typeface="+mj-lt"/>
              <a:buAutoNum type="arabicPeriod"/>
            </a:pPr>
            <a:r>
              <a:rPr lang="en-US" sz="1400" b="1" dirty="0"/>
              <a:t>Criminal justice, emergency response</a:t>
            </a:r>
          </a:p>
          <a:p>
            <a:pPr marL="342900" indent="-342900">
              <a:buFont typeface="+mj-lt"/>
              <a:buAutoNum type="arabicPeriod"/>
            </a:pPr>
            <a:r>
              <a:rPr lang="en-US" sz="1400" b="1" dirty="0"/>
              <a:t>Environmental cleanup</a:t>
            </a:r>
          </a:p>
          <a:p>
            <a:pPr marL="342900" indent="-342900">
              <a:buFont typeface="+mj-lt"/>
              <a:buAutoNum type="arabicPeriod"/>
            </a:pPr>
            <a:r>
              <a:rPr lang="en-US" sz="1400" b="1" dirty="0"/>
              <a:t>Unemployment, income assistance</a:t>
            </a:r>
          </a:p>
          <a:p>
            <a:pPr marL="342900" indent="-342900">
              <a:buFont typeface="+mj-lt"/>
              <a:buAutoNum type="arabicPeriod"/>
            </a:pPr>
            <a:r>
              <a:rPr lang="en-US" sz="1400" b="1" dirty="0"/>
              <a:t>Homeless services</a:t>
            </a:r>
          </a:p>
        </p:txBody>
      </p:sp>
      <p:sp>
        <p:nvSpPr>
          <p:cNvPr id="8" name="Rounded Rectangle 7">
            <a:extLst>
              <a:ext uri="{FF2B5EF4-FFF2-40B4-BE49-F238E27FC236}">
                <a16:creationId xmlns:a16="http://schemas.microsoft.com/office/drawing/2014/main" xmlns="" id="{103F1F80-F42E-724D-8323-24D53C16D689}"/>
              </a:ext>
            </a:extLst>
          </p:cNvPr>
          <p:cNvSpPr/>
          <p:nvPr/>
        </p:nvSpPr>
        <p:spPr>
          <a:xfrm>
            <a:off x="4760464" y="1467803"/>
            <a:ext cx="4010946" cy="1259903"/>
          </a:xfrm>
          <a:prstGeom prst="roundRect">
            <a:avLst/>
          </a:prstGeom>
          <a:solidFill>
            <a:schemeClr val="accent1"/>
          </a:solidFill>
          <a:ln>
            <a:solidFill>
              <a:schemeClr val="tx1"/>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rPr>
              <a:t>Services that anyone under adversity may need temporarily to regain or restore well-being</a:t>
            </a:r>
          </a:p>
        </p:txBody>
      </p:sp>
      <p:sp>
        <p:nvSpPr>
          <p:cNvPr id="9" name="Rounded Rectangle 8">
            <a:extLst>
              <a:ext uri="{FF2B5EF4-FFF2-40B4-BE49-F238E27FC236}">
                <a16:creationId xmlns:a16="http://schemas.microsoft.com/office/drawing/2014/main" xmlns="" id="{27950D06-FB76-E74B-B5ED-1E725F871BB2}"/>
              </a:ext>
            </a:extLst>
          </p:cNvPr>
          <p:cNvSpPr/>
          <p:nvPr/>
        </p:nvSpPr>
        <p:spPr>
          <a:xfrm>
            <a:off x="309769" y="1467803"/>
            <a:ext cx="3754215" cy="1259903"/>
          </a:xfrm>
          <a:prstGeom prst="roundRect">
            <a:avLst>
              <a:gd name="adj" fmla="val 14755"/>
            </a:avLst>
          </a:prstGeom>
          <a:solidFill>
            <a:schemeClr val="accent2"/>
          </a:solidFill>
          <a:ln>
            <a:solidFill>
              <a:schemeClr val="tx1"/>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rPr>
              <a:t>Properties of places and </a:t>
            </a:r>
            <a:br>
              <a:rPr lang="en-US" b="1" dirty="0">
                <a:solidFill>
                  <a:prstClr val="white"/>
                </a:solidFill>
              </a:rPr>
            </a:br>
            <a:r>
              <a:rPr lang="en-US" b="1" dirty="0">
                <a:solidFill>
                  <a:prstClr val="white"/>
                </a:solidFill>
              </a:rPr>
              <a:t>institutions that all people need regularly to be healthy and </a:t>
            </a:r>
            <a:br>
              <a:rPr lang="en-US" b="1" dirty="0">
                <a:solidFill>
                  <a:prstClr val="white"/>
                </a:solidFill>
              </a:rPr>
            </a:br>
            <a:r>
              <a:rPr lang="en-US" b="1" dirty="0">
                <a:solidFill>
                  <a:prstClr val="white"/>
                </a:solidFill>
              </a:rPr>
              <a:t>prevent harms to well-being</a:t>
            </a:r>
          </a:p>
        </p:txBody>
      </p:sp>
      <p:sp>
        <p:nvSpPr>
          <p:cNvPr id="10" name="TextBox 9">
            <a:extLst>
              <a:ext uri="{FF2B5EF4-FFF2-40B4-BE49-F238E27FC236}">
                <a16:creationId xmlns:a16="http://schemas.microsoft.com/office/drawing/2014/main" xmlns="" id="{AC8E3A3B-0F63-2649-8337-1C7183C22EA9}"/>
              </a:ext>
            </a:extLst>
          </p:cNvPr>
          <p:cNvSpPr txBox="1"/>
          <p:nvPr/>
        </p:nvSpPr>
        <p:spPr>
          <a:xfrm>
            <a:off x="5201920" y="975360"/>
            <a:ext cx="65" cy="492443"/>
          </a:xfrm>
          <a:prstGeom prst="rect">
            <a:avLst/>
          </a:prstGeom>
          <a:noFill/>
        </p:spPr>
        <p:txBody>
          <a:bodyPr wrap="none" lIns="0" tIns="0" rIns="0" bIns="0" rtlCol="0" anchor="t" anchorCtr="0">
            <a:spAutoFit/>
          </a:bodyPr>
          <a:lstStyle/>
          <a:p>
            <a:endParaRPr lang="en-US" sz="3200" dirty="0" err="1"/>
          </a:p>
        </p:txBody>
      </p:sp>
      <p:sp>
        <p:nvSpPr>
          <p:cNvPr id="11" name="Slide Number Placeholder 2">
            <a:extLst>
              <a:ext uri="{FF2B5EF4-FFF2-40B4-BE49-F238E27FC236}">
                <a16:creationId xmlns:a16="http://schemas.microsoft.com/office/drawing/2014/main" xmlns="" id="{A69ADE09-5094-5F43-A82D-3F8C8C3C7621}"/>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5</a:t>
            </a:fld>
            <a:endParaRPr lang="en-US" dirty="0"/>
          </a:p>
        </p:txBody>
      </p:sp>
      <p:sp>
        <p:nvSpPr>
          <p:cNvPr id="4" name="Title 1">
            <a:extLst>
              <a:ext uri="{FF2B5EF4-FFF2-40B4-BE49-F238E27FC236}">
                <a16:creationId xmlns:a16="http://schemas.microsoft.com/office/drawing/2014/main" xmlns="" id="{83F1E434-003C-1F4D-BE67-4B68A443EF7E}"/>
              </a:ext>
            </a:extLst>
          </p:cNvPr>
          <p:cNvSpPr txBox="1">
            <a:spLocks/>
          </p:cNvSpPr>
          <p:nvPr/>
        </p:nvSpPr>
        <p:spPr>
          <a:xfrm>
            <a:off x="219875" y="411933"/>
            <a:ext cx="8229600"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mn-lt"/>
              </a:rPr>
              <a:t>A Practical Portfolio</a:t>
            </a:r>
          </a:p>
        </p:txBody>
      </p:sp>
    </p:spTree>
    <p:extLst>
      <p:ext uri="{BB962C8B-B14F-4D97-AF65-F5344CB8AC3E}">
        <p14:creationId xmlns:p14="http://schemas.microsoft.com/office/powerpoint/2010/main" val="401899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2061F6-DDF0-034F-8224-E9F3487CC5CB}"/>
              </a:ext>
            </a:extLst>
          </p:cNvPr>
          <p:cNvSpPr txBox="1">
            <a:spLocks/>
          </p:cNvSpPr>
          <p:nvPr/>
        </p:nvSpPr>
        <p:spPr>
          <a:xfrm>
            <a:off x="247795" y="410305"/>
            <a:ext cx="8229600"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mn-lt"/>
              </a:rPr>
              <a:t>A Practical Portfolio</a:t>
            </a:r>
          </a:p>
        </p:txBody>
      </p:sp>
      <p:pic>
        <p:nvPicPr>
          <p:cNvPr id="6" name="Picture 5">
            <a:extLst>
              <a:ext uri="{FF2B5EF4-FFF2-40B4-BE49-F238E27FC236}">
                <a16:creationId xmlns:a16="http://schemas.microsoft.com/office/drawing/2014/main" xmlns="" id="{1AE36DB9-EBFD-FC4A-9BC8-23801976A33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07508" y="930788"/>
            <a:ext cx="5212248" cy="5435111"/>
          </a:xfrm>
          <a:prstGeom prst="rect">
            <a:avLst/>
          </a:prstGeom>
        </p:spPr>
      </p:pic>
      <p:sp>
        <p:nvSpPr>
          <p:cNvPr id="7" name="Rounded Rectangle 6">
            <a:extLst>
              <a:ext uri="{FF2B5EF4-FFF2-40B4-BE49-F238E27FC236}">
                <a16:creationId xmlns:a16="http://schemas.microsoft.com/office/drawing/2014/main" xmlns="" id="{E6910AAB-AF09-8F41-B927-66314EE47326}"/>
              </a:ext>
            </a:extLst>
          </p:cNvPr>
          <p:cNvSpPr/>
          <p:nvPr/>
        </p:nvSpPr>
        <p:spPr>
          <a:xfrm>
            <a:off x="2262548" y="3714750"/>
            <a:ext cx="4549732" cy="1885950"/>
          </a:xfrm>
          <a:prstGeom prst="roundRect">
            <a:avLst/>
          </a:prstGeom>
          <a:solidFill>
            <a:schemeClr val="accent3"/>
          </a:solidFill>
          <a:ln>
            <a:solidFill>
              <a:schemeClr val="tx1"/>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prstClr val="white"/>
                </a:solidFill>
              </a:rPr>
              <a:t>Belonging and Civic Muscle:</a:t>
            </a:r>
          </a:p>
          <a:p>
            <a:pPr algn="ctr"/>
            <a:r>
              <a:rPr lang="en-US" b="1" dirty="0">
                <a:solidFill>
                  <a:prstClr val="white"/>
                </a:solidFill>
              </a:rPr>
              <a:t> Special capacities of people and institutions that convey to all a sense of belonging and power to </a:t>
            </a:r>
          </a:p>
          <a:p>
            <a:pPr algn="ctr"/>
            <a:r>
              <a:rPr lang="en-US" b="1" dirty="0">
                <a:solidFill>
                  <a:prstClr val="white"/>
                </a:solidFill>
              </a:rPr>
              <a:t>influence the policies, practices, and programs that shape our world</a:t>
            </a:r>
          </a:p>
        </p:txBody>
      </p:sp>
      <p:sp>
        <p:nvSpPr>
          <p:cNvPr id="8" name="Slide Number Placeholder 2">
            <a:extLst>
              <a:ext uri="{FF2B5EF4-FFF2-40B4-BE49-F238E27FC236}">
                <a16:creationId xmlns:a16="http://schemas.microsoft.com/office/drawing/2014/main" xmlns="" id="{C4E4DA58-DBAB-0D45-9478-B684E53F5143}"/>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6</a:t>
            </a:fld>
            <a:endParaRPr lang="en-US" dirty="0"/>
          </a:p>
        </p:txBody>
      </p:sp>
    </p:spTree>
    <p:extLst>
      <p:ext uri="{BB962C8B-B14F-4D97-AF65-F5344CB8AC3E}">
        <p14:creationId xmlns:p14="http://schemas.microsoft.com/office/powerpoint/2010/main" val="13506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EFE325-B962-D840-83F6-2B9CFAE2D0BE}"/>
              </a:ext>
            </a:extLst>
          </p:cNvPr>
          <p:cNvSpPr txBox="1">
            <a:spLocks/>
          </p:cNvSpPr>
          <p:nvPr/>
        </p:nvSpPr>
        <p:spPr>
          <a:xfrm>
            <a:off x="282696" y="417560"/>
            <a:ext cx="8229600"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dirty="0">
                <a:latin typeface="+mn-lt"/>
              </a:rPr>
              <a:t>Working Definitions</a:t>
            </a:r>
          </a:p>
        </p:txBody>
      </p:sp>
      <p:sp>
        <p:nvSpPr>
          <p:cNvPr id="5" name="Slide Number Placeholder 2">
            <a:extLst>
              <a:ext uri="{FF2B5EF4-FFF2-40B4-BE49-F238E27FC236}">
                <a16:creationId xmlns:a16="http://schemas.microsoft.com/office/drawing/2014/main" xmlns="" id="{73CC412B-CE41-294D-BD5F-9F22054426DB}"/>
              </a:ext>
            </a:extLst>
          </p:cNvPr>
          <p:cNvSpPr txBox="1">
            <a:spLocks/>
          </p:cNvSpPr>
          <p:nvPr/>
        </p:nvSpPr>
        <p:spPr>
          <a:xfrm>
            <a:off x="8799529" y="6424851"/>
            <a:ext cx="35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7</a:t>
            </a:fld>
            <a:endParaRPr lang="en-US" dirty="0"/>
          </a:p>
        </p:txBody>
      </p:sp>
      <p:sp>
        <p:nvSpPr>
          <p:cNvPr id="9" name="TextBox 8">
            <a:extLst>
              <a:ext uri="{FF2B5EF4-FFF2-40B4-BE49-F238E27FC236}">
                <a16:creationId xmlns:a16="http://schemas.microsoft.com/office/drawing/2014/main" xmlns="" id="{A80F4430-BB3D-FB4F-9698-14F3BCA52CDB}"/>
              </a:ext>
            </a:extLst>
          </p:cNvPr>
          <p:cNvSpPr txBox="1"/>
          <p:nvPr/>
        </p:nvSpPr>
        <p:spPr>
          <a:xfrm>
            <a:off x="924792" y="2175338"/>
            <a:ext cx="3296652" cy="2462213"/>
          </a:xfrm>
          <a:prstGeom prst="rect">
            <a:avLst/>
          </a:prstGeom>
          <a:noFill/>
        </p:spPr>
        <p:txBody>
          <a:bodyPr wrap="square" lIns="0" tIns="0" rIns="0" bIns="0" rtlCol="0" anchor="t" anchorCtr="0">
            <a:spAutoFit/>
          </a:bodyPr>
          <a:lstStyle/>
          <a:p>
            <a:r>
              <a:rPr lang="en-US" sz="3200" b="1" dirty="0">
                <a:solidFill>
                  <a:schemeClr val="accent1"/>
                </a:solidFill>
              </a:rPr>
              <a:t>Take 2 minutes to review these definitions. </a:t>
            </a:r>
          </a:p>
          <a:p>
            <a:endParaRPr lang="en-US" sz="3200" b="1" dirty="0">
              <a:solidFill>
                <a:schemeClr val="accent1"/>
              </a:solidFill>
            </a:endParaRPr>
          </a:p>
          <a:p>
            <a:r>
              <a:rPr lang="en-US" sz="3200" b="1" dirty="0">
                <a:solidFill>
                  <a:schemeClr val="accent1"/>
                </a:solidFill>
              </a:rPr>
              <a:t>Any questions?</a:t>
            </a:r>
          </a:p>
        </p:txBody>
      </p:sp>
      <p:sp>
        <p:nvSpPr>
          <p:cNvPr id="10" name="TextBox 9">
            <a:extLst>
              <a:ext uri="{FF2B5EF4-FFF2-40B4-BE49-F238E27FC236}">
                <a16:creationId xmlns:a16="http://schemas.microsoft.com/office/drawing/2014/main" xmlns="" id="{1797A8FE-9EC8-6A4C-84BA-4B96089021D4}"/>
              </a:ext>
            </a:extLst>
          </p:cNvPr>
          <p:cNvSpPr txBox="1"/>
          <p:nvPr/>
        </p:nvSpPr>
        <p:spPr>
          <a:xfrm>
            <a:off x="1544320" y="5648960"/>
            <a:ext cx="65" cy="492443"/>
          </a:xfrm>
          <a:prstGeom prst="rect">
            <a:avLst/>
          </a:prstGeom>
          <a:noFill/>
        </p:spPr>
        <p:txBody>
          <a:bodyPr wrap="none" lIns="0" tIns="0" rIns="0" bIns="0" rtlCol="0" anchor="t" anchorCtr="0">
            <a:spAutoFit/>
          </a:bodyPr>
          <a:lstStyle/>
          <a:p>
            <a:endParaRPr lang="en-US" sz="3200" dirty="0" err="1"/>
          </a:p>
        </p:txBody>
      </p:sp>
      <p:pic>
        <p:nvPicPr>
          <p:cNvPr id="3" name="Picture 2">
            <a:extLst>
              <a:ext uri="{FF2B5EF4-FFF2-40B4-BE49-F238E27FC236}">
                <a16:creationId xmlns:a16="http://schemas.microsoft.com/office/drawing/2014/main" xmlns="" id="{C27E8E1A-0C56-A946-BD24-9ECE1032330C}"/>
              </a:ext>
            </a:extLst>
          </p:cNvPr>
          <p:cNvPicPr>
            <a:picLocks noChangeAspect="1"/>
          </p:cNvPicPr>
          <p:nvPr/>
        </p:nvPicPr>
        <p:blipFill>
          <a:blip r:embed="rId3"/>
          <a:stretch>
            <a:fillRect/>
          </a:stretch>
        </p:blipFill>
        <p:spPr>
          <a:xfrm>
            <a:off x="4997792" y="5046296"/>
            <a:ext cx="3703744" cy="1239034"/>
          </a:xfrm>
          <a:prstGeom prst="rect">
            <a:avLst/>
          </a:prstGeom>
        </p:spPr>
      </p:pic>
      <p:pic>
        <p:nvPicPr>
          <p:cNvPr id="12" name="Picture 11">
            <a:extLst>
              <a:ext uri="{FF2B5EF4-FFF2-40B4-BE49-F238E27FC236}">
                <a16:creationId xmlns:a16="http://schemas.microsoft.com/office/drawing/2014/main" xmlns="" id="{BB67F14A-370E-864E-AD7F-6C116F46E25B}"/>
              </a:ext>
            </a:extLst>
          </p:cNvPr>
          <p:cNvPicPr>
            <a:picLocks noChangeAspect="1"/>
          </p:cNvPicPr>
          <p:nvPr/>
        </p:nvPicPr>
        <p:blipFill>
          <a:blip r:embed="rId4"/>
          <a:stretch>
            <a:fillRect/>
          </a:stretch>
        </p:blipFill>
        <p:spPr>
          <a:xfrm>
            <a:off x="4988492" y="2643783"/>
            <a:ext cx="3713044" cy="2379557"/>
          </a:xfrm>
          <a:prstGeom prst="rect">
            <a:avLst/>
          </a:prstGeom>
        </p:spPr>
      </p:pic>
      <p:pic>
        <p:nvPicPr>
          <p:cNvPr id="14" name="Picture 13">
            <a:extLst>
              <a:ext uri="{FF2B5EF4-FFF2-40B4-BE49-F238E27FC236}">
                <a16:creationId xmlns:a16="http://schemas.microsoft.com/office/drawing/2014/main" xmlns="" id="{1D93D84D-966A-1B43-A99F-8A6A335CEC7F}"/>
              </a:ext>
            </a:extLst>
          </p:cNvPr>
          <p:cNvPicPr>
            <a:picLocks noChangeAspect="1"/>
          </p:cNvPicPr>
          <p:nvPr/>
        </p:nvPicPr>
        <p:blipFill>
          <a:blip r:embed="rId5"/>
          <a:stretch>
            <a:fillRect/>
          </a:stretch>
        </p:blipFill>
        <p:spPr>
          <a:xfrm>
            <a:off x="4997792" y="257247"/>
            <a:ext cx="3703744" cy="2379556"/>
          </a:xfrm>
          <a:prstGeom prst="rect">
            <a:avLst/>
          </a:prstGeom>
        </p:spPr>
      </p:pic>
    </p:spTree>
    <p:extLst>
      <p:ext uri="{BB962C8B-B14F-4D97-AF65-F5344CB8AC3E}">
        <p14:creationId xmlns:p14="http://schemas.microsoft.com/office/powerpoint/2010/main" val="289964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029AF47-FE13-054D-BDD4-097E411F0B6C}"/>
              </a:ext>
            </a:extLst>
          </p:cNvPr>
          <p:cNvSpPr>
            <a:spLocks noGrp="1"/>
          </p:cNvSpPr>
          <p:nvPr>
            <p:ph type="title"/>
          </p:nvPr>
        </p:nvSpPr>
        <p:spPr>
          <a:xfrm>
            <a:off x="349589" y="245469"/>
            <a:ext cx="8229600" cy="1143000"/>
          </a:xfrm>
        </p:spPr>
        <p:txBody>
          <a:bodyPr/>
          <a:lstStyle/>
          <a:p>
            <a:r>
              <a:rPr lang="en-US" dirty="0"/>
              <a:t>Our Goal</a:t>
            </a:r>
          </a:p>
        </p:txBody>
      </p:sp>
      <p:pic>
        <p:nvPicPr>
          <p:cNvPr id="6" name="Picture 5">
            <a:extLst>
              <a:ext uri="{FF2B5EF4-FFF2-40B4-BE49-F238E27FC236}">
                <a16:creationId xmlns:a16="http://schemas.microsoft.com/office/drawing/2014/main" xmlns="" id="{22DB6047-7AB2-2F4C-827B-3EE43A06AC5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5400000">
            <a:off x="51325" y="2199853"/>
            <a:ext cx="3496733" cy="2622550"/>
          </a:xfrm>
          <a:prstGeom prst="rect">
            <a:avLst/>
          </a:prstGeom>
        </p:spPr>
      </p:pic>
      <p:pic>
        <p:nvPicPr>
          <p:cNvPr id="10" name="Picture 9">
            <a:extLst>
              <a:ext uri="{FF2B5EF4-FFF2-40B4-BE49-F238E27FC236}">
                <a16:creationId xmlns:a16="http://schemas.microsoft.com/office/drawing/2014/main" xmlns="" id="{ACFB8D41-CADF-C44C-B513-A4AA3A55F52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2842149" y="2203028"/>
            <a:ext cx="3522135" cy="2641601"/>
          </a:xfrm>
          <a:prstGeom prst="rect">
            <a:avLst/>
          </a:prstGeom>
        </p:spPr>
      </p:pic>
      <p:pic>
        <p:nvPicPr>
          <p:cNvPr id="12" name="Picture 11">
            <a:extLst>
              <a:ext uri="{FF2B5EF4-FFF2-40B4-BE49-F238E27FC236}">
                <a16:creationId xmlns:a16="http://schemas.microsoft.com/office/drawing/2014/main" xmlns="" id="{E5C521E7-135F-6041-B4C3-AFF9AEFEB01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5400000">
            <a:off x="5652448" y="2205779"/>
            <a:ext cx="3544148" cy="2658111"/>
          </a:xfrm>
          <a:prstGeom prst="rect">
            <a:avLst/>
          </a:prstGeom>
        </p:spPr>
      </p:pic>
    </p:spTree>
    <p:extLst>
      <p:ext uri="{BB962C8B-B14F-4D97-AF65-F5344CB8AC3E}">
        <p14:creationId xmlns:p14="http://schemas.microsoft.com/office/powerpoint/2010/main" val="335953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xmlns="" id="{997DCE5A-CCD2-EE46-95B4-C4C0818C466A}"/>
              </a:ext>
            </a:extLst>
          </p:cNvPr>
          <p:cNvSpPr txBox="1"/>
          <p:nvPr/>
        </p:nvSpPr>
        <p:spPr>
          <a:xfrm>
            <a:off x="4881498" y="1985958"/>
            <a:ext cx="3813535" cy="2862322"/>
          </a:xfrm>
          <a:prstGeom prst="rect">
            <a:avLst/>
          </a:prstGeom>
          <a:noFill/>
        </p:spPr>
        <p:txBody>
          <a:bodyPr wrap="square" lIns="0" tIns="0" rIns="0" bIns="0" rtlCol="0" anchor="t" anchorCtr="0">
            <a:spAutoFit/>
          </a:bodyPr>
          <a:lstStyle/>
          <a:p>
            <a:pPr marL="342900" indent="-342900">
              <a:buClr>
                <a:schemeClr val="accent1"/>
              </a:buClr>
              <a:buAutoNum type="arabicPeriod"/>
            </a:pPr>
            <a:r>
              <a:rPr lang="en-US" dirty="0"/>
              <a:t>Consider where resources in </a:t>
            </a:r>
            <a:br>
              <a:rPr lang="en-US" dirty="0"/>
            </a:br>
            <a:r>
              <a:rPr lang="en-US" dirty="0"/>
              <a:t>your region are currently directed.</a:t>
            </a:r>
            <a:br>
              <a:rPr lang="en-US" dirty="0"/>
            </a:br>
            <a:endParaRPr lang="en-US" sz="800" dirty="0"/>
          </a:p>
          <a:p>
            <a:pPr marL="342900" indent="-342900">
              <a:buClr>
                <a:schemeClr val="accent1"/>
              </a:buClr>
              <a:buAutoNum type="arabicPeriod"/>
            </a:pPr>
            <a:r>
              <a:rPr lang="en-US" dirty="0"/>
              <a:t>As a group use </a:t>
            </a:r>
            <a:r>
              <a:rPr lang="en-US" b="1" dirty="0">
                <a:solidFill>
                  <a:srgbClr val="0070C0"/>
                </a:solidFill>
              </a:rPr>
              <a:t>blue</a:t>
            </a:r>
            <a:r>
              <a:rPr lang="en-US" dirty="0"/>
              <a:t> sticky dots to represent the emphasis of current </a:t>
            </a:r>
            <a:br>
              <a:rPr lang="en-US" dirty="0"/>
            </a:br>
            <a:r>
              <a:rPr lang="en-US" dirty="0"/>
              <a:t>activities in your region.</a:t>
            </a:r>
            <a:br>
              <a:rPr lang="en-US" dirty="0"/>
            </a:br>
            <a:endParaRPr lang="en-US" sz="800" dirty="0"/>
          </a:p>
          <a:p>
            <a:pPr marL="342900" indent="-342900">
              <a:buClr>
                <a:schemeClr val="accent1"/>
              </a:buClr>
              <a:buAutoNum type="arabicPeriod"/>
            </a:pPr>
            <a:r>
              <a:rPr lang="en-US" dirty="0"/>
              <a:t>Place dots but don’t stick them until discussion is complete.</a:t>
            </a:r>
            <a:br>
              <a:rPr lang="en-US" dirty="0"/>
            </a:br>
            <a:endParaRPr lang="en-US" sz="800" dirty="0"/>
          </a:p>
          <a:p>
            <a:pPr marL="342900" indent="-342900">
              <a:buClr>
                <a:schemeClr val="accent1"/>
              </a:buClr>
              <a:buAutoNum type="arabicPeriod"/>
            </a:pPr>
            <a:r>
              <a:rPr lang="en-US" dirty="0"/>
              <a:t>Discuss allocation and rearrange until there is consensus. </a:t>
            </a:r>
          </a:p>
        </p:txBody>
      </p:sp>
      <p:sp>
        <p:nvSpPr>
          <p:cNvPr id="2" name="Title 1">
            <a:extLst>
              <a:ext uri="{FF2B5EF4-FFF2-40B4-BE49-F238E27FC236}">
                <a16:creationId xmlns:a16="http://schemas.microsoft.com/office/drawing/2014/main" xmlns="" id="{DF6A36FA-A610-C640-B045-E4DBB0AC73A8}"/>
              </a:ext>
            </a:extLst>
          </p:cNvPr>
          <p:cNvSpPr>
            <a:spLocks noGrp="1"/>
          </p:cNvSpPr>
          <p:nvPr>
            <p:ph type="title"/>
          </p:nvPr>
        </p:nvSpPr>
        <p:spPr>
          <a:xfrm>
            <a:off x="269898" y="444666"/>
            <a:ext cx="7349769" cy="332399"/>
          </a:xfrm>
        </p:spPr>
        <p:txBody>
          <a:bodyPr/>
          <a:lstStyle/>
          <a:p>
            <a:r>
              <a:rPr lang="en-US" sz="2400" dirty="0"/>
              <a:t>Part 1: Identify </a:t>
            </a:r>
            <a:r>
              <a:rPr lang="en-US" sz="2400" i="1" dirty="0"/>
              <a:t>CURRENT</a:t>
            </a:r>
            <a:r>
              <a:rPr lang="en-US" sz="2400" dirty="0"/>
              <a:t> activities in your region.</a:t>
            </a:r>
          </a:p>
        </p:txBody>
      </p:sp>
      <p:pic>
        <p:nvPicPr>
          <p:cNvPr id="30" name="Picture 29">
            <a:extLst>
              <a:ext uri="{FF2B5EF4-FFF2-40B4-BE49-F238E27FC236}">
                <a16:creationId xmlns:a16="http://schemas.microsoft.com/office/drawing/2014/main" xmlns="" id="{B470C70E-4383-374B-9278-C160FF12642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3258" y="1325979"/>
            <a:ext cx="4262749" cy="4445014"/>
          </a:xfrm>
          <a:prstGeom prst="rect">
            <a:avLst/>
          </a:prstGeom>
        </p:spPr>
      </p:pic>
      <p:sp>
        <p:nvSpPr>
          <p:cNvPr id="32" name="Oval 31">
            <a:extLst>
              <a:ext uri="{FF2B5EF4-FFF2-40B4-BE49-F238E27FC236}">
                <a16:creationId xmlns:a16="http://schemas.microsoft.com/office/drawing/2014/main" xmlns="" id="{4A4175A3-6ABE-9042-8EB1-017E3D04E582}"/>
              </a:ext>
            </a:extLst>
          </p:cNvPr>
          <p:cNvSpPr/>
          <p:nvPr/>
        </p:nvSpPr>
        <p:spPr>
          <a:xfrm>
            <a:off x="1084012" y="2212424"/>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A44FB64D-B376-444C-9FED-0DD5328E41D4}"/>
              </a:ext>
            </a:extLst>
          </p:cNvPr>
          <p:cNvSpPr/>
          <p:nvPr/>
        </p:nvSpPr>
        <p:spPr>
          <a:xfrm>
            <a:off x="1205427" y="2099384"/>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EF5C52D1-0928-D543-B6EC-2A0A3898772C}"/>
              </a:ext>
            </a:extLst>
          </p:cNvPr>
          <p:cNvSpPr/>
          <p:nvPr/>
        </p:nvSpPr>
        <p:spPr>
          <a:xfrm>
            <a:off x="1962871" y="168334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6F9A12D5-F20F-D14F-AEAD-F5B39C5CA98C}"/>
              </a:ext>
            </a:extLst>
          </p:cNvPr>
          <p:cNvSpPr/>
          <p:nvPr/>
        </p:nvSpPr>
        <p:spPr>
          <a:xfrm>
            <a:off x="2928361" y="5103955"/>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10144183-82F9-8741-B529-86B61A3D8904}"/>
              </a:ext>
            </a:extLst>
          </p:cNvPr>
          <p:cNvSpPr/>
          <p:nvPr/>
        </p:nvSpPr>
        <p:spPr>
          <a:xfrm>
            <a:off x="3552660" y="48044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57ADEE85-4942-0B46-9037-9435A9F6351D}"/>
              </a:ext>
            </a:extLst>
          </p:cNvPr>
          <p:cNvSpPr/>
          <p:nvPr/>
        </p:nvSpPr>
        <p:spPr>
          <a:xfrm>
            <a:off x="3077274" y="5044429"/>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8E075AF5-735D-594D-BF06-B1A794685E4E}"/>
              </a:ext>
            </a:extLst>
          </p:cNvPr>
          <p:cNvSpPr/>
          <p:nvPr/>
        </p:nvSpPr>
        <p:spPr>
          <a:xfrm>
            <a:off x="2762360" y="5153491"/>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DBECCB45-5FB0-704D-BDE8-7F069C2661EA}"/>
              </a:ext>
            </a:extLst>
          </p:cNvPr>
          <p:cNvSpPr/>
          <p:nvPr/>
        </p:nvSpPr>
        <p:spPr>
          <a:xfrm>
            <a:off x="1059835" y="4607593"/>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6E7BAB9F-7D08-6547-A4B7-FEF1657E2E5A}"/>
              </a:ext>
            </a:extLst>
          </p:cNvPr>
          <p:cNvSpPr/>
          <p:nvPr/>
        </p:nvSpPr>
        <p:spPr>
          <a:xfrm>
            <a:off x="1175030" y="4716875"/>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C8B0D350-7FF4-7448-99F6-2044CD5ED4A1}"/>
              </a:ext>
            </a:extLst>
          </p:cNvPr>
          <p:cNvSpPr/>
          <p:nvPr/>
        </p:nvSpPr>
        <p:spPr>
          <a:xfrm>
            <a:off x="2838245" y="1674203"/>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D5C1D740-DBDD-214F-B3C3-47A8E50EB714}"/>
              </a:ext>
            </a:extLst>
          </p:cNvPr>
          <p:cNvSpPr/>
          <p:nvPr/>
        </p:nvSpPr>
        <p:spPr>
          <a:xfrm>
            <a:off x="658651" y="2990267"/>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E5508B1A-BF0B-B043-B968-FD761AA32CB3}"/>
              </a:ext>
            </a:extLst>
          </p:cNvPr>
          <p:cNvSpPr/>
          <p:nvPr/>
        </p:nvSpPr>
        <p:spPr>
          <a:xfrm>
            <a:off x="2422344" y="57726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865ADC4A-A6D2-7E4C-B353-5A9008227101}"/>
              </a:ext>
            </a:extLst>
          </p:cNvPr>
          <p:cNvSpPr/>
          <p:nvPr/>
        </p:nvSpPr>
        <p:spPr>
          <a:xfrm>
            <a:off x="4178540" y="3819332"/>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CD85CF54-566B-D04D-BF05-68100BEF23EE}"/>
              </a:ext>
            </a:extLst>
          </p:cNvPr>
          <p:cNvSpPr/>
          <p:nvPr/>
        </p:nvSpPr>
        <p:spPr>
          <a:xfrm>
            <a:off x="3807468" y="4543496"/>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5CDA0142-EDC5-4547-8919-419978B9DB56}"/>
              </a:ext>
            </a:extLst>
          </p:cNvPr>
          <p:cNvSpPr/>
          <p:nvPr/>
        </p:nvSpPr>
        <p:spPr>
          <a:xfrm>
            <a:off x="3686596" y="4671691"/>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85BD3108-71AB-594D-9C5A-EF9305C7912E}"/>
              </a:ext>
            </a:extLst>
          </p:cNvPr>
          <p:cNvSpPr/>
          <p:nvPr/>
        </p:nvSpPr>
        <p:spPr>
          <a:xfrm>
            <a:off x="4161444" y="3010956"/>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84800C84-84A6-D14E-80B6-36EDD4853EBF}"/>
              </a:ext>
            </a:extLst>
          </p:cNvPr>
          <p:cNvSpPr/>
          <p:nvPr/>
        </p:nvSpPr>
        <p:spPr>
          <a:xfrm>
            <a:off x="4120943" y="2846158"/>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Slide Number Placeholder 2">
            <a:extLst>
              <a:ext uri="{FF2B5EF4-FFF2-40B4-BE49-F238E27FC236}">
                <a16:creationId xmlns:a16="http://schemas.microsoft.com/office/drawing/2014/main" xmlns="" id="{51BB5239-6D79-3D43-AE65-3FB692FFD40E}"/>
              </a:ext>
            </a:extLst>
          </p:cNvPr>
          <p:cNvSpPr txBox="1">
            <a:spLocks/>
          </p:cNvSpPr>
          <p:nvPr/>
        </p:nvSpPr>
        <p:spPr>
          <a:xfrm>
            <a:off x="8631242" y="6424851"/>
            <a:ext cx="523887" cy="43314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1ABCDC-8EBA-4E70-80B2-C3F3FBA80074}" type="slidenum">
              <a:rPr lang="en-US" smtClean="0"/>
              <a:pPr/>
              <a:t>9</a:t>
            </a:fld>
            <a:endParaRPr lang="en-US" dirty="0"/>
          </a:p>
        </p:txBody>
      </p:sp>
      <p:sp>
        <p:nvSpPr>
          <p:cNvPr id="26" name="Oval 25">
            <a:extLst>
              <a:ext uri="{FF2B5EF4-FFF2-40B4-BE49-F238E27FC236}">
                <a16:creationId xmlns:a16="http://schemas.microsoft.com/office/drawing/2014/main" xmlns="" id="{9EECCAB6-D322-3C4C-80F1-7293C2AF083B}"/>
              </a:ext>
            </a:extLst>
          </p:cNvPr>
          <p:cNvSpPr/>
          <p:nvPr/>
        </p:nvSpPr>
        <p:spPr>
          <a:xfrm>
            <a:off x="3596565" y="2050813"/>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75B5ED71-D815-A640-A7F6-2ADBCB7BB046}"/>
              </a:ext>
            </a:extLst>
          </p:cNvPr>
          <p:cNvSpPr/>
          <p:nvPr/>
        </p:nvSpPr>
        <p:spPr>
          <a:xfrm>
            <a:off x="3719998" y="2181294"/>
            <a:ext cx="115195" cy="128195"/>
          </a:xfrm>
          <a:prstGeom prst="ellipse">
            <a:avLst/>
          </a:prstGeom>
          <a:solidFill>
            <a:srgbClr val="0070C0"/>
          </a:solidFill>
          <a:ln>
            <a:solidFill>
              <a:srgbClr val="0070C0"/>
            </a:solidFill>
          </a:ln>
          <a:effectLst>
            <a:outerShdw blurRad="50800" dist="38100" dir="27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135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hink Health Ventures">
  <a:themeElements>
    <a:clrScheme name="RTH - Color Palette 2018">
      <a:dk1>
        <a:srgbClr val="000000"/>
      </a:dk1>
      <a:lt1>
        <a:srgbClr val="535454"/>
      </a:lt1>
      <a:dk2>
        <a:srgbClr val="9B9B9C"/>
      </a:dk2>
      <a:lt2>
        <a:srgbClr val="FFFFFF"/>
      </a:lt2>
      <a:accent1>
        <a:srgbClr val="E86916"/>
      </a:accent1>
      <a:accent2>
        <a:srgbClr val="00A7A7"/>
      </a:accent2>
      <a:accent3>
        <a:srgbClr val="2687BF"/>
      </a:accent3>
      <a:accent4>
        <a:srgbClr val="A08ABC"/>
      </a:accent4>
      <a:accent5>
        <a:srgbClr val="8DC63F"/>
      </a:accent5>
      <a:accent6>
        <a:srgbClr val="FCAF17"/>
      </a:accent6>
      <a:hlink>
        <a:srgbClr val="00A8A8"/>
      </a:hlink>
      <a:folHlink>
        <a:srgbClr val="6B80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nchorCtr="0">
        <a:spAutoFit/>
      </a:bodyPr>
      <a:lstStyle>
        <a:defPPr>
          <a:defRPr sz="3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11665</TotalTime>
  <Words>1905</Words>
  <Application>Microsoft Macintosh PowerPoint</Application>
  <PresentationFormat>On-screen Show (4:3)</PresentationFormat>
  <Paragraphs>229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Bold</vt:lpstr>
      <vt:lpstr>Arial Regular</vt:lpstr>
      <vt:lpstr>Calibri</vt:lpstr>
      <vt:lpstr>Arial</vt:lpstr>
      <vt:lpstr>ReThink Health Ventures</vt:lpstr>
      <vt:lpstr>PowerPoint Presentation</vt:lpstr>
      <vt:lpstr>Agenda</vt:lpstr>
      <vt:lpstr>A Sobering Portrait of Unfolding Trends</vt:lpstr>
      <vt:lpstr>Are we Shifting the Burden of Health  and Well-Being?</vt:lpstr>
      <vt:lpstr>PowerPoint Presentation</vt:lpstr>
      <vt:lpstr>PowerPoint Presentation</vt:lpstr>
      <vt:lpstr>PowerPoint Presentation</vt:lpstr>
      <vt:lpstr>Our Goal</vt:lpstr>
      <vt:lpstr>Part 1: Identify CURRENT activities in your region.</vt:lpstr>
      <vt:lpstr>Part 2: Identify priorities for your region’s FUTURE strategy </vt:lpstr>
      <vt:lpstr>15 min</vt:lpstr>
      <vt:lpstr>Straw Poll</vt:lpstr>
      <vt:lpstr>Debrief</vt:lpstr>
      <vt:lpstr>Implications</vt:lpstr>
    </vt:vector>
  </TitlesOfParts>
  <Manager/>
  <Company/>
  <LinksUpToDate>false</LinksUpToDate>
  <SharedDoc>false</SharedDoc>
  <HyperlinkBase/>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 Sherman</dc:creator>
  <cp:keywords/>
  <dc:description/>
  <cp:lastModifiedBy>Amanda McIntosh</cp:lastModifiedBy>
  <cp:revision>259</cp:revision>
  <cp:lastPrinted>2017-06-08T18:01:40Z</cp:lastPrinted>
  <dcterms:created xsi:type="dcterms:W3CDTF">2017-05-11T15:47:54Z</dcterms:created>
  <dcterms:modified xsi:type="dcterms:W3CDTF">2018-10-18T16:18:28Z</dcterms:modified>
  <cp:category/>
</cp:coreProperties>
</file>